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321" r:id="rId2"/>
    <p:sldId id="322" r:id="rId3"/>
    <p:sldId id="323" r:id="rId4"/>
    <p:sldId id="307" r:id="rId5"/>
    <p:sldId id="291" r:id="rId6"/>
    <p:sldId id="317" r:id="rId7"/>
    <p:sldId id="295" r:id="rId8"/>
    <p:sldId id="297" r:id="rId9"/>
    <p:sldId id="298" r:id="rId10"/>
    <p:sldId id="324" r:id="rId11"/>
    <p:sldId id="299" r:id="rId12"/>
    <p:sldId id="310" r:id="rId13"/>
    <p:sldId id="311" r:id="rId14"/>
    <p:sldId id="312" r:id="rId15"/>
    <p:sldId id="313" r:id="rId16"/>
    <p:sldId id="314" r:id="rId17"/>
    <p:sldId id="290" r:id="rId1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>
        <p:scale>
          <a:sx n="62" d="100"/>
          <a:sy n="62" d="100"/>
        </p:scale>
        <p:origin x="-144" y="-3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0123D8-3C69-4DAB-960F-E217F0A17A72}" type="doc">
      <dgm:prSet loTypeId="urn:microsoft.com/office/officeart/2005/8/layout/radial6" loCatId="cycle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1DEA0F98-3EAB-478E-8DB9-48E928B26627}">
      <dgm:prSet phldrT="[Text]" custT="1"/>
      <dgm:spPr/>
      <dgm:t>
        <a:bodyPr/>
        <a:lstStyle/>
        <a:p>
          <a:r>
            <a:rPr lang="en-US" sz="1200" b="1" dirty="0" smtClean="0">
              <a:latin typeface="Arial Black" panose="020B0A04020102020204" pitchFamily="34" charset="0"/>
            </a:rPr>
            <a:t>PENDISTRIBUSIAN DAN PEMANFAATAN DANA DESA</a:t>
          </a:r>
          <a:endParaRPr lang="en-US" sz="1200" b="1" dirty="0">
            <a:latin typeface="Arial Black" panose="020B0A04020102020204" pitchFamily="34" charset="0"/>
          </a:endParaRPr>
        </a:p>
      </dgm:t>
    </dgm:pt>
    <dgm:pt modelId="{BFFA3539-F5FE-4307-BFC0-74CAE679694B}" type="parTrans" cxnId="{87A2BD45-4A4E-40FC-8641-782C2E9C68F1}">
      <dgm:prSet/>
      <dgm:spPr/>
      <dgm:t>
        <a:bodyPr/>
        <a:lstStyle/>
        <a:p>
          <a:endParaRPr lang="en-US">
            <a:latin typeface="Arial Black" panose="020B0A04020102020204" pitchFamily="34" charset="0"/>
          </a:endParaRPr>
        </a:p>
      </dgm:t>
    </dgm:pt>
    <dgm:pt modelId="{81664379-B371-4789-9393-E62D068377B2}" type="sibTrans" cxnId="{87A2BD45-4A4E-40FC-8641-782C2E9C68F1}">
      <dgm:prSet/>
      <dgm:spPr/>
      <dgm:t>
        <a:bodyPr/>
        <a:lstStyle/>
        <a:p>
          <a:endParaRPr lang="en-US">
            <a:latin typeface="Arial Black" panose="020B0A04020102020204" pitchFamily="34" charset="0"/>
          </a:endParaRPr>
        </a:p>
      </dgm:t>
    </dgm:pt>
    <dgm:pt modelId="{9DB79BEE-5776-4BDF-9DD8-C348A2050B49}">
      <dgm:prSet custT="1"/>
      <dgm:spPr/>
      <dgm:t>
        <a:bodyPr/>
        <a:lstStyle/>
        <a:p>
          <a:r>
            <a:rPr lang="en-US" sz="1600" b="1" dirty="0" err="1" smtClean="0">
              <a:solidFill>
                <a:schemeClr val="accent1"/>
              </a:solidFill>
              <a:latin typeface="Arial Black" pitchFamily="34" charset="0"/>
              <a:cs typeface="Aharoni" pitchFamily="2" charset="-79"/>
            </a:rPr>
            <a:t>Pengawalan</a:t>
          </a:r>
          <a:endParaRPr lang="en-US" sz="1600" b="1" dirty="0">
            <a:solidFill>
              <a:schemeClr val="accent1"/>
            </a:solidFill>
            <a:latin typeface="Arial Black" pitchFamily="34" charset="0"/>
            <a:cs typeface="Arial" panose="020B0604020202020204" pitchFamily="34" charset="0"/>
          </a:endParaRPr>
        </a:p>
      </dgm:t>
    </dgm:pt>
    <dgm:pt modelId="{762E6567-D472-44E4-B41C-A241D03E0A18}" type="parTrans" cxnId="{F4866C4F-50F6-4737-96F0-DD27F419D99C}">
      <dgm:prSet/>
      <dgm:spPr/>
      <dgm:t>
        <a:bodyPr/>
        <a:lstStyle/>
        <a:p>
          <a:endParaRPr lang="en-US">
            <a:latin typeface="Arial Black" panose="020B0A04020102020204" pitchFamily="34" charset="0"/>
          </a:endParaRPr>
        </a:p>
      </dgm:t>
    </dgm:pt>
    <dgm:pt modelId="{E57F4967-DED3-41FA-B55D-07AF8976BAE4}" type="sibTrans" cxnId="{F4866C4F-50F6-4737-96F0-DD27F419D99C}">
      <dgm:prSet/>
      <dgm:spPr/>
      <dgm:t>
        <a:bodyPr/>
        <a:lstStyle/>
        <a:p>
          <a:endParaRPr lang="en-US">
            <a:latin typeface="Arial Black" panose="020B0A04020102020204" pitchFamily="34" charset="0"/>
          </a:endParaRPr>
        </a:p>
      </dgm:t>
    </dgm:pt>
    <dgm:pt modelId="{D4EE0AB8-99C4-45FE-B86F-5286DFFA4BAB}">
      <dgm:prSet custT="1"/>
      <dgm:spPr/>
      <dgm:t>
        <a:bodyPr/>
        <a:lstStyle/>
        <a:p>
          <a:r>
            <a:rPr lang="en-US" sz="1400" dirty="0" err="1" smtClean="0">
              <a:latin typeface="Aharoni" pitchFamily="2" charset="-79"/>
              <a:cs typeface="Aharoni" pitchFamily="2" charset="-79"/>
            </a:rPr>
            <a:t>Pendistribusian</a:t>
          </a:r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2F137A9-1ABF-4DAE-B541-8A49B7E0190B}" type="parTrans" cxnId="{1D7A3AF2-55F7-484C-A591-FC80727722FD}">
      <dgm:prSet/>
      <dgm:spPr/>
      <dgm:t>
        <a:bodyPr/>
        <a:lstStyle/>
        <a:p>
          <a:endParaRPr lang="en-US">
            <a:latin typeface="Arial Black" panose="020B0A04020102020204" pitchFamily="34" charset="0"/>
          </a:endParaRPr>
        </a:p>
      </dgm:t>
    </dgm:pt>
    <dgm:pt modelId="{1CB803E3-8643-46F1-AAF2-FFB0326DC3A7}" type="sibTrans" cxnId="{1D7A3AF2-55F7-484C-A591-FC80727722FD}">
      <dgm:prSet/>
      <dgm:spPr/>
      <dgm:t>
        <a:bodyPr/>
        <a:lstStyle/>
        <a:p>
          <a:endParaRPr lang="en-US">
            <a:latin typeface="Arial Black" panose="020B0A04020102020204" pitchFamily="34" charset="0"/>
          </a:endParaRPr>
        </a:p>
      </dgm:t>
    </dgm:pt>
    <dgm:pt modelId="{CDDAF89F-30D5-474B-9C75-E70AC70C6FCE}">
      <dgm:prSet custT="1"/>
      <dgm:spPr/>
      <dgm:t>
        <a:bodyPr/>
        <a:lstStyle/>
        <a:p>
          <a:r>
            <a:rPr lang="en-US" sz="1400" dirty="0" err="1" smtClean="0">
              <a:latin typeface="Arial Black" pitchFamily="34" charset="0"/>
              <a:cs typeface="Aharoni" pitchFamily="2" charset="-79"/>
            </a:rPr>
            <a:t>Pemanfaatan</a:t>
          </a:r>
          <a:r>
            <a:rPr lang="en-US" sz="1400" dirty="0" smtClean="0">
              <a:latin typeface="Arial Black" pitchFamily="34" charset="0"/>
              <a:cs typeface="Aharoni" pitchFamily="2" charset="-79"/>
            </a:rPr>
            <a:t> </a:t>
          </a:r>
          <a:endParaRPr lang="en-US" sz="1400" dirty="0">
            <a:latin typeface="Arial Black" pitchFamily="34" charset="0"/>
            <a:cs typeface="Arial" panose="020B0604020202020204" pitchFamily="34" charset="0"/>
          </a:endParaRPr>
        </a:p>
      </dgm:t>
    </dgm:pt>
    <dgm:pt modelId="{81F5D379-3C14-4EFD-B354-2BCC9B6A4DC3}" type="sibTrans" cxnId="{A1E6E575-4F09-41AC-AB78-37C3D9B61305}">
      <dgm:prSet/>
      <dgm:spPr/>
      <dgm:t>
        <a:bodyPr/>
        <a:lstStyle/>
        <a:p>
          <a:endParaRPr lang="en-US">
            <a:latin typeface="Arial Black" panose="020B0A04020102020204" pitchFamily="34" charset="0"/>
          </a:endParaRPr>
        </a:p>
      </dgm:t>
    </dgm:pt>
    <dgm:pt modelId="{54187654-4E0C-4062-A4E9-8D4315239240}" type="parTrans" cxnId="{A1E6E575-4F09-41AC-AB78-37C3D9B61305}">
      <dgm:prSet/>
      <dgm:spPr/>
      <dgm:t>
        <a:bodyPr/>
        <a:lstStyle/>
        <a:p>
          <a:endParaRPr lang="en-US">
            <a:latin typeface="Arial Black" panose="020B0A04020102020204" pitchFamily="34" charset="0"/>
          </a:endParaRPr>
        </a:p>
      </dgm:t>
    </dgm:pt>
    <dgm:pt modelId="{67F30540-5102-4D77-B508-0DE33E854AEF}" type="pres">
      <dgm:prSet presAssocID="{C20123D8-3C69-4DAB-960F-E217F0A17A7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4733A55-A66E-4CE9-A659-C974D18F47C7}" type="pres">
      <dgm:prSet presAssocID="{1DEA0F98-3EAB-478E-8DB9-48E928B26627}" presName="centerShape" presStyleLbl="node0" presStyleIdx="0" presStyleCnt="1" custScaleX="161635" custScaleY="84118" custLinFactNeighborX="5707" custLinFactNeighborY="-1646"/>
      <dgm:spPr/>
      <dgm:t>
        <a:bodyPr/>
        <a:lstStyle/>
        <a:p>
          <a:endParaRPr lang="en-US"/>
        </a:p>
      </dgm:t>
    </dgm:pt>
    <dgm:pt modelId="{580A01B2-F63F-4F87-B922-6A6EA8C6087F}" type="pres">
      <dgm:prSet presAssocID="{9DB79BEE-5776-4BDF-9DD8-C348A2050B49}" presName="node" presStyleLbl="node1" presStyleIdx="0" presStyleCnt="3" custScaleX="193175" custScaleY="122145" custRadScaleRad="100021" custRadScaleInc="29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49F4B3-3D4C-4E54-B590-8988B291FA57}" type="pres">
      <dgm:prSet presAssocID="{9DB79BEE-5776-4BDF-9DD8-C348A2050B49}" presName="dummy" presStyleCnt="0"/>
      <dgm:spPr/>
      <dgm:t>
        <a:bodyPr/>
        <a:lstStyle/>
        <a:p>
          <a:endParaRPr lang="en-US"/>
        </a:p>
      </dgm:t>
    </dgm:pt>
    <dgm:pt modelId="{CC385B5B-D832-4A2E-8820-92B78429DD7F}" type="pres">
      <dgm:prSet presAssocID="{E57F4967-DED3-41FA-B55D-07AF8976BAE4}" presName="sibTrans" presStyleLbl="sibTrans2D1" presStyleIdx="0" presStyleCnt="3" custScaleX="109551" custScaleY="98647"/>
      <dgm:spPr/>
      <dgm:t>
        <a:bodyPr/>
        <a:lstStyle/>
        <a:p>
          <a:endParaRPr lang="en-US"/>
        </a:p>
      </dgm:t>
    </dgm:pt>
    <dgm:pt modelId="{56203E72-2592-4C18-B342-54651F414DAB}" type="pres">
      <dgm:prSet presAssocID="{D4EE0AB8-99C4-45FE-B86F-5286DFFA4BAB}" presName="node" presStyleLbl="node1" presStyleIdx="1" presStyleCnt="3" custScaleX="186396" custScaleY="80492" custRadScaleRad="105323" custRadScaleInc="165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980C8E-F310-4177-B25F-CFEF6149970E}" type="pres">
      <dgm:prSet presAssocID="{D4EE0AB8-99C4-45FE-B86F-5286DFFA4BAB}" presName="dummy" presStyleCnt="0"/>
      <dgm:spPr/>
      <dgm:t>
        <a:bodyPr/>
        <a:lstStyle/>
        <a:p>
          <a:endParaRPr lang="en-US"/>
        </a:p>
      </dgm:t>
    </dgm:pt>
    <dgm:pt modelId="{610D8E44-87BD-4B51-A6DE-57B1B3BF960D}" type="pres">
      <dgm:prSet presAssocID="{1CB803E3-8643-46F1-AAF2-FFB0326DC3A7}" presName="sibTrans" presStyleLbl="sibTrans2D1" presStyleIdx="1" presStyleCnt="3" custScaleX="109551" custScaleY="105653"/>
      <dgm:spPr/>
      <dgm:t>
        <a:bodyPr/>
        <a:lstStyle/>
        <a:p>
          <a:endParaRPr lang="en-US"/>
        </a:p>
      </dgm:t>
    </dgm:pt>
    <dgm:pt modelId="{9CA90929-2658-4E4D-A4EE-620554863893}" type="pres">
      <dgm:prSet presAssocID="{CDDAF89F-30D5-474B-9C75-E70AC70C6FCE}" presName="node" presStyleLbl="node1" presStyleIdx="2" presStyleCnt="3" custScaleX="179084" custScaleY="80825" custRadScaleRad="101962" custRadScaleInc="38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8839D3-E00D-47FD-8BA4-109771BCD738}" type="pres">
      <dgm:prSet presAssocID="{CDDAF89F-30D5-474B-9C75-E70AC70C6FCE}" presName="dummy" presStyleCnt="0"/>
      <dgm:spPr/>
      <dgm:t>
        <a:bodyPr/>
        <a:lstStyle/>
        <a:p>
          <a:endParaRPr lang="en-US"/>
        </a:p>
      </dgm:t>
    </dgm:pt>
    <dgm:pt modelId="{DA67ABE7-9164-4AFC-9068-E4AF6ED7F43E}" type="pres">
      <dgm:prSet presAssocID="{81F5D379-3C14-4EFD-B354-2BCC9B6A4DC3}" presName="sibTrans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E499D1ED-4655-4996-8AAB-64753660227C}" type="presOf" srcId="{C20123D8-3C69-4DAB-960F-E217F0A17A72}" destId="{67F30540-5102-4D77-B508-0DE33E854AEF}" srcOrd="0" destOrd="0" presId="urn:microsoft.com/office/officeart/2005/8/layout/radial6"/>
    <dgm:cxn modelId="{9723185F-539E-4ED3-A7AB-2DC7F166CFB4}" type="presOf" srcId="{81F5D379-3C14-4EFD-B354-2BCC9B6A4DC3}" destId="{DA67ABE7-9164-4AFC-9068-E4AF6ED7F43E}" srcOrd="0" destOrd="0" presId="urn:microsoft.com/office/officeart/2005/8/layout/radial6"/>
    <dgm:cxn modelId="{A9EF52C9-387F-4117-867F-5B235D0C0220}" type="presOf" srcId="{9DB79BEE-5776-4BDF-9DD8-C348A2050B49}" destId="{580A01B2-F63F-4F87-B922-6A6EA8C6087F}" srcOrd="0" destOrd="0" presId="urn:microsoft.com/office/officeart/2005/8/layout/radial6"/>
    <dgm:cxn modelId="{F4866C4F-50F6-4737-96F0-DD27F419D99C}" srcId="{1DEA0F98-3EAB-478E-8DB9-48E928B26627}" destId="{9DB79BEE-5776-4BDF-9DD8-C348A2050B49}" srcOrd="0" destOrd="0" parTransId="{762E6567-D472-44E4-B41C-A241D03E0A18}" sibTransId="{E57F4967-DED3-41FA-B55D-07AF8976BAE4}"/>
    <dgm:cxn modelId="{782B46DE-F2F9-4A03-8E15-89FEE8CEC129}" type="presOf" srcId="{D4EE0AB8-99C4-45FE-B86F-5286DFFA4BAB}" destId="{56203E72-2592-4C18-B342-54651F414DAB}" srcOrd="0" destOrd="0" presId="urn:microsoft.com/office/officeart/2005/8/layout/radial6"/>
    <dgm:cxn modelId="{F5860906-36D0-44DA-BDB8-B7D7505E798C}" type="presOf" srcId="{1CB803E3-8643-46F1-AAF2-FFB0326DC3A7}" destId="{610D8E44-87BD-4B51-A6DE-57B1B3BF960D}" srcOrd="0" destOrd="0" presId="urn:microsoft.com/office/officeart/2005/8/layout/radial6"/>
    <dgm:cxn modelId="{87A2BD45-4A4E-40FC-8641-782C2E9C68F1}" srcId="{C20123D8-3C69-4DAB-960F-E217F0A17A72}" destId="{1DEA0F98-3EAB-478E-8DB9-48E928B26627}" srcOrd="0" destOrd="0" parTransId="{BFFA3539-F5FE-4307-BFC0-74CAE679694B}" sibTransId="{81664379-B371-4789-9393-E62D068377B2}"/>
    <dgm:cxn modelId="{E4C10233-2E0C-4B0B-ABB3-DC092E90EFDB}" type="presOf" srcId="{E57F4967-DED3-41FA-B55D-07AF8976BAE4}" destId="{CC385B5B-D832-4A2E-8820-92B78429DD7F}" srcOrd="0" destOrd="0" presId="urn:microsoft.com/office/officeart/2005/8/layout/radial6"/>
    <dgm:cxn modelId="{1619A98A-0B7C-4F22-9B60-8B49DE12A4B4}" type="presOf" srcId="{CDDAF89F-30D5-474B-9C75-E70AC70C6FCE}" destId="{9CA90929-2658-4E4D-A4EE-620554863893}" srcOrd="0" destOrd="0" presId="urn:microsoft.com/office/officeart/2005/8/layout/radial6"/>
    <dgm:cxn modelId="{88128FAC-AADA-4BB6-9B0F-A1B9A3FB459E}" type="presOf" srcId="{1DEA0F98-3EAB-478E-8DB9-48E928B26627}" destId="{A4733A55-A66E-4CE9-A659-C974D18F47C7}" srcOrd="0" destOrd="0" presId="urn:microsoft.com/office/officeart/2005/8/layout/radial6"/>
    <dgm:cxn modelId="{1D7A3AF2-55F7-484C-A591-FC80727722FD}" srcId="{1DEA0F98-3EAB-478E-8DB9-48E928B26627}" destId="{D4EE0AB8-99C4-45FE-B86F-5286DFFA4BAB}" srcOrd="1" destOrd="0" parTransId="{F2F137A9-1ABF-4DAE-B541-8A49B7E0190B}" sibTransId="{1CB803E3-8643-46F1-AAF2-FFB0326DC3A7}"/>
    <dgm:cxn modelId="{A1E6E575-4F09-41AC-AB78-37C3D9B61305}" srcId="{1DEA0F98-3EAB-478E-8DB9-48E928B26627}" destId="{CDDAF89F-30D5-474B-9C75-E70AC70C6FCE}" srcOrd="2" destOrd="0" parTransId="{54187654-4E0C-4062-A4E9-8D4315239240}" sibTransId="{81F5D379-3C14-4EFD-B354-2BCC9B6A4DC3}"/>
    <dgm:cxn modelId="{C39B2E4A-B042-47B2-BF4E-25985DE536AF}" type="presParOf" srcId="{67F30540-5102-4D77-B508-0DE33E854AEF}" destId="{A4733A55-A66E-4CE9-A659-C974D18F47C7}" srcOrd="0" destOrd="0" presId="urn:microsoft.com/office/officeart/2005/8/layout/radial6"/>
    <dgm:cxn modelId="{3276DC26-928C-4BA2-9452-3A731D7D5800}" type="presParOf" srcId="{67F30540-5102-4D77-B508-0DE33E854AEF}" destId="{580A01B2-F63F-4F87-B922-6A6EA8C6087F}" srcOrd="1" destOrd="0" presId="urn:microsoft.com/office/officeart/2005/8/layout/radial6"/>
    <dgm:cxn modelId="{1E7CFB71-A2CA-42FE-A397-B5CBF7BAA786}" type="presParOf" srcId="{67F30540-5102-4D77-B508-0DE33E854AEF}" destId="{6E49F4B3-3D4C-4E54-B590-8988B291FA57}" srcOrd="2" destOrd="0" presId="urn:microsoft.com/office/officeart/2005/8/layout/radial6"/>
    <dgm:cxn modelId="{9DED0749-7B3B-4E14-82E1-178CA38CD3DE}" type="presParOf" srcId="{67F30540-5102-4D77-B508-0DE33E854AEF}" destId="{CC385B5B-D832-4A2E-8820-92B78429DD7F}" srcOrd="3" destOrd="0" presId="urn:microsoft.com/office/officeart/2005/8/layout/radial6"/>
    <dgm:cxn modelId="{8ABC0D00-96F2-4272-A44F-ECB8D812348D}" type="presParOf" srcId="{67F30540-5102-4D77-B508-0DE33E854AEF}" destId="{56203E72-2592-4C18-B342-54651F414DAB}" srcOrd="4" destOrd="0" presId="urn:microsoft.com/office/officeart/2005/8/layout/radial6"/>
    <dgm:cxn modelId="{99046E6B-92EE-478C-80E3-B67BFD8A73D9}" type="presParOf" srcId="{67F30540-5102-4D77-B508-0DE33E854AEF}" destId="{1C980C8E-F310-4177-B25F-CFEF6149970E}" srcOrd="5" destOrd="0" presId="urn:microsoft.com/office/officeart/2005/8/layout/radial6"/>
    <dgm:cxn modelId="{C4305CBD-C6A7-4429-ABB9-4824F4A4BAEB}" type="presParOf" srcId="{67F30540-5102-4D77-B508-0DE33E854AEF}" destId="{610D8E44-87BD-4B51-A6DE-57B1B3BF960D}" srcOrd="6" destOrd="0" presId="urn:microsoft.com/office/officeart/2005/8/layout/radial6"/>
    <dgm:cxn modelId="{E2ECFCC4-68E3-43DD-B96C-AEEC6333CAAD}" type="presParOf" srcId="{67F30540-5102-4D77-B508-0DE33E854AEF}" destId="{9CA90929-2658-4E4D-A4EE-620554863893}" srcOrd="7" destOrd="0" presId="urn:microsoft.com/office/officeart/2005/8/layout/radial6"/>
    <dgm:cxn modelId="{B7126653-F6FA-4236-9190-A91ABA022D6F}" type="presParOf" srcId="{67F30540-5102-4D77-B508-0DE33E854AEF}" destId="{538839D3-E00D-47FD-8BA4-109771BCD738}" srcOrd="8" destOrd="0" presId="urn:microsoft.com/office/officeart/2005/8/layout/radial6"/>
    <dgm:cxn modelId="{2E56DBB3-668C-4D9E-858E-E46B8F76CB05}" type="presParOf" srcId="{67F30540-5102-4D77-B508-0DE33E854AEF}" destId="{DA67ABE7-9164-4AFC-9068-E4AF6ED7F43E}" srcOrd="9" destOrd="0" presId="urn:microsoft.com/office/officeart/2005/8/layout/radial6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78F472-3FAD-4E90-B3B3-7ECCD7B63E4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22183EF6-915E-4716-A40F-2B1526B964AD}">
      <dgm:prSet custT="1"/>
      <dgm:spPr>
        <a:solidFill>
          <a:srgbClr val="C00000"/>
        </a:solidFill>
      </dgm:spPr>
      <dgm:t>
        <a:bodyPr/>
        <a:lstStyle/>
        <a:p>
          <a:endParaRPr lang="id-ID" sz="1400" b="1" dirty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id-ID" sz="1600" b="1" dirty="0">
              <a:latin typeface="Arial" panose="020B0604020202020204" pitchFamily="34" charset="0"/>
              <a:cs typeface="Arial" panose="020B0604020202020204" pitchFamily="34" charset="0"/>
            </a:rPr>
            <a:t>Mark Up, Pembangunan/pengadaan tidak sesuai spesifikasi</a:t>
          </a:r>
        </a:p>
        <a:p>
          <a:r>
            <a:rPr lang="id-ID" sz="14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gm:t>
    </dgm:pt>
    <dgm:pt modelId="{689170DB-9E54-4A29-B726-7F1B63011125}" type="parTrans" cxnId="{B4FC7AA8-A339-42CE-943F-169CC39BC5A8}">
      <dgm:prSet/>
      <dgm:spPr/>
      <dgm:t>
        <a:bodyPr/>
        <a:lstStyle/>
        <a:p>
          <a:endParaRPr lang="id-ID"/>
        </a:p>
      </dgm:t>
    </dgm:pt>
    <dgm:pt modelId="{4339FB3E-9F7D-46B4-B0FA-771764DC43F0}" type="sibTrans" cxnId="{B4FC7AA8-A339-42CE-943F-169CC39BC5A8}">
      <dgm:prSet/>
      <dgm:spPr/>
      <dgm:t>
        <a:bodyPr/>
        <a:lstStyle/>
        <a:p>
          <a:endParaRPr lang="id-ID"/>
        </a:p>
      </dgm:t>
    </dgm:pt>
    <dgm:pt modelId="{52279DD0-188C-4591-8E5C-0854393466A2}">
      <dgm:prSet custT="1"/>
      <dgm:spPr>
        <a:solidFill>
          <a:srgbClr val="00B050"/>
        </a:solidFill>
      </dgm:spPr>
      <dgm:t>
        <a:bodyPr/>
        <a:lstStyle/>
        <a:p>
          <a:r>
            <a:rPr lang="id-ID" sz="1600" b="1" dirty="0">
              <a:latin typeface="Arial" panose="020B0604020202020204" pitchFamily="34" charset="0"/>
              <a:cs typeface="Arial" panose="020B0604020202020204" pitchFamily="34" charset="0"/>
            </a:rPr>
            <a:t>Penggelapan honor aparat desa, Penggunaan Dana Desa untuk kepentingan sendiri</a:t>
          </a:r>
        </a:p>
      </dgm:t>
    </dgm:pt>
    <dgm:pt modelId="{F72AB568-EEA0-4B0E-8C32-0D3DC71A3D1A}" type="parTrans" cxnId="{CC2596B9-EEFA-48BD-8E99-0BA7DDBD5014}">
      <dgm:prSet/>
      <dgm:spPr/>
      <dgm:t>
        <a:bodyPr/>
        <a:lstStyle/>
        <a:p>
          <a:endParaRPr lang="id-ID"/>
        </a:p>
      </dgm:t>
    </dgm:pt>
    <dgm:pt modelId="{BA12EE1A-BC03-4DC9-B869-631B1E97CB52}" type="sibTrans" cxnId="{CC2596B9-EEFA-48BD-8E99-0BA7DDBD5014}">
      <dgm:prSet/>
      <dgm:spPr/>
      <dgm:t>
        <a:bodyPr/>
        <a:lstStyle/>
        <a:p>
          <a:endParaRPr lang="id-ID"/>
        </a:p>
      </dgm:t>
    </dgm:pt>
    <dgm:pt modelId="{4B0CE734-3AA1-477B-BA20-D63306D1BD41}">
      <dgm:prSet custT="1"/>
      <dgm:spPr>
        <a:solidFill>
          <a:srgbClr val="7030A0"/>
        </a:solidFill>
      </dgm:spPr>
      <dgm:t>
        <a:bodyPr/>
        <a:lstStyle/>
        <a:p>
          <a:endParaRPr lang="id-ID" sz="1200" b="1" dirty="0"/>
        </a:p>
        <a:p>
          <a:r>
            <a:rPr lang="id-ID" sz="1600" b="1" dirty="0"/>
            <a:t>Penyetoran Dana Desa kepada pejabat di Kecamatan, Kabupaten/Kota</a:t>
          </a:r>
        </a:p>
        <a:p>
          <a:pPr algn="just"/>
          <a:endParaRPr lang="id-ID" sz="1400" dirty="0"/>
        </a:p>
      </dgm:t>
    </dgm:pt>
    <dgm:pt modelId="{432E1C5E-4499-4C1A-BFED-12A68A630D03}" type="parTrans" cxnId="{6E9EA598-A2A2-477F-A78F-F1B0718C2B64}">
      <dgm:prSet/>
      <dgm:spPr/>
      <dgm:t>
        <a:bodyPr/>
        <a:lstStyle/>
        <a:p>
          <a:endParaRPr lang="id-ID"/>
        </a:p>
      </dgm:t>
    </dgm:pt>
    <dgm:pt modelId="{2B639E53-61FA-427A-BF82-BB60866B7AE9}" type="sibTrans" cxnId="{6E9EA598-A2A2-477F-A78F-F1B0718C2B64}">
      <dgm:prSet/>
      <dgm:spPr/>
      <dgm:t>
        <a:bodyPr/>
        <a:lstStyle/>
        <a:p>
          <a:endParaRPr lang="id-ID"/>
        </a:p>
      </dgm:t>
    </dgm:pt>
    <dgm:pt modelId="{E077F6E7-6D7A-404B-95B8-D4A920086ED1}">
      <dgm:prSet custT="1"/>
      <dgm:spPr>
        <a:solidFill>
          <a:srgbClr val="002060"/>
        </a:solidFill>
      </dgm:spPr>
      <dgm:t>
        <a:bodyPr/>
        <a:lstStyle/>
        <a:p>
          <a:r>
            <a:rPr lang="id-ID" sz="1400" dirty="0"/>
            <a:t>    </a:t>
          </a:r>
          <a:r>
            <a:rPr lang="id-ID" sz="1600" dirty="0"/>
            <a:t>Pembangunan / pengadaan FIktif</a:t>
          </a:r>
        </a:p>
      </dgm:t>
    </dgm:pt>
    <dgm:pt modelId="{DC555993-C330-417C-B99A-8D19E004395B}" type="parTrans" cxnId="{3ECBC39B-3722-4D31-ACED-E7D4C8448B8F}">
      <dgm:prSet/>
      <dgm:spPr/>
      <dgm:t>
        <a:bodyPr/>
        <a:lstStyle/>
        <a:p>
          <a:endParaRPr lang="id-ID"/>
        </a:p>
      </dgm:t>
    </dgm:pt>
    <dgm:pt modelId="{A43A1D03-F045-4E1E-8449-2C7257B73F94}" type="sibTrans" cxnId="{3ECBC39B-3722-4D31-ACED-E7D4C8448B8F}">
      <dgm:prSet/>
      <dgm:spPr/>
      <dgm:t>
        <a:bodyPr/>
        <a:lstStyle/>
        <a:p>
          <a:endParaRPr lang="id-ID"/>
        </a:p>
      </dgm:t>
    </dgm:pt>
    <dgm:pt modelId="{FFDF32C9-E37A-4A3C-BE15-86241EC0F69B}">
      <dgm:prSet custT="1"/>
      <dgm:spPr>
        <a:solidFill>
          <a:srgbClr val="800000"/>
        </a:solidFill>
      </dgm:spPr>
      <dgm:t>
        <a:bodyPr/>
        <a:lstStyle/>
        <a:p>
          <a:endParaRPr lang="id-ID" sz="1200" b="1" dirty="0"/>
        </a:p>
        <a:p>
          <a:r>
            <a:rPr lang="id-ID" sz="1600" b="1" dirty="0"/>
            <a:t>Kongkolikong pembelian materiil bahan bangunan</a:t>
          </a:r>
        </a:p>
        <a:p>
          <a:pPr algn="just"/>
          <a:endParaRPr lang="id-ID" sz="1200" b="1" dirty="0"/>
        </a:p>
      </dgm:t>
    </dgm:pt>
    <dgm:pt modelId="{6785436A-C857-44E2-AB63-7E10FE87FB67}" type="parTrans" cxnId="{11DAA55B-11C2-45E4-8491-B70B737C6BFE}">
      <dgm:prSet/>
      <dgm:spPr/>
      <dgm:t>
        <a:bodyPr/>
        <a:lstStyle/>
        <a:p>
          <a:endParaRPr lang="id-ID"/>
        </a:p>
      </dgm:t>
    </dgm:pt>
    <dgm:pt modelId="{B4D0D33B-48AD-4BD8-96ED-0D11159219FB}" type="sibTrans" cxnId="{11DAA55B-11C2-45E4-8491-B70B737C6BFE}">
      <dgm:prSet/>
      <dgm:spPr/>
      <dgm:t>
        <a:bodyPr/>
        <a:lstStyle/>
        <a:p>
          <a:endParaRPr lang="id-ID"/>
        </a:p>
      </dgm:t>
    </dgm:pt>
    <dgm:pt modelId="{11AC6998-6FF6-48D7-A00D-B1355EFA8527}">
      <dgm:prSet custT="1"/>
      <dgm:spPr>
        <a:solidFill>
          <a:srgbClr val="FF0000"/>
        </a:solidFill>
      </dgm:spPr>
      <dgm:t>
        <a:bodyPr/>
        <a:lstStyle/>
        <a:p>
          <a:r>
            <a:rPr lang="id-ID" sz="1500" b="1" dirty="0"/>
            <a:t>    </a:t>
          </a:r>
          <a:r>
            <a:rPr lang="id-ID" sz="1800" b="1" dirty="0"/>
            <a:t>Pembangunan Dana Desa tidak sesuai peruntukan</a:t>
          </a:r>
        </a:p>
      </dgm:t>
    </dgm:pt>
    <dgm:pt modelId="{65245688-82E7-4424-86FA-2BA8D9324476}" type="parTrans" cxnId="{92015C8C-FF72-4E83-BFCD-FD56EEFC2F02}">
      <dgm:prSet/>
      <dgm:spPr/>
      <dgm:t>
        <a:bodyPr/>
        <a:lstStyle/>
        <a:p>
          <a:endParaRPr lang="id-ID"/>
        </a:p>
      </dgm:t>
    </dgm:pt>
    <dgm:pt modelId="{0D88DB35-AC43-48C3-B7D4-4D0581B30DF1}" type="sibTrans" cxnId="{92015C8C-FF72-4E83-BFCD-FD56EEFC2F02}">
      <dgm:prSet/>
      <dgm:spPr/>
      <dgm:t>
        <a:bodyPr/>
        <a:lstStyle/>
        <a:p>
          <a:endParaRPr lang="id-ID"/>
        </a:p>
      </dgm:t>
    </dgm:pt>
    <dgm:pt modelId="{FC26DA17-A2EA-4BD7-B84C-2EAF1D2EAD2A}">
      <dgm:prSet custScaleX="90715" custScaleY="75301" custLinFactY="-97340" custLinFactNeighborX="4738" custLinFactNeighborY="-100000"/>
      <dgm:spPr/>
      <dgm:t>
        <a:bodyPr/>
        <a:lstStyle/>
        <a:p>
          <a:endParaRPr lang="en-US"/>
        </a:p>
      </dgm:t>
    </dgm:pt>
    <dgm:pt modelId="{706DBC7D-C7E1-4B70-8C51-D5B4D666DD50}" type="parTrans" cxnId="{71981DCC-6540-4772-A8BD-7A6B2018210A}">
      <dgm:prSet/>
      <dgm:spPr/>
      <dgm:t>
        <a:bodyPr/>
        <a:lstStyle/>
        <a:p>
          <a:endParaRPr lang="id-ID"/>
        </a:p>
      </dgm:t>
    </dgm:pt>
    <dgm:pt modelId="{54E8A6AB-54FA-46E7-9BBA-0EA29C8D27A6}" type="sibTrans" cxnId="{71981DCC-6540-4772-A8BD-7A6B2018210A}">
      <dgm:prSet/>
      <dgm:spPr/>
      <dgm:t>
        <a:bodyPr/>
        <a:lstStyle/>
        <a:p>
          <a:endParaRPr lang="id-ID"/>
        </a:p>
      </dgm:t>
    </dgm:pt>
    <dgm:pt modelId="{9E32BF42-A64C-446F-8E8E-AD86BAAE8A68}">
      <dgm:prSet custScaleX="90715" custScaleY="75301" custLinFactY="-97340" custLinFactNeighborX="4738" custLinFactNeighborY="-100000"/>
      <dgm:spPr>
        <a:solidFill>
          <a:srgbClr val="800000"/>
        </a:solidFill>
      </dgm:spPr>
      <dgm:t>
        <a:bodyPr/>
        <a:lstStyle/>
        <a:p>
          <a:endParaRPr lang="en-US"/>
        </a:p>
      </dgm:t>
    </dgm:pt>
    <dgm:pt modelId="{A19E3792-F8C9-435B-B87E-C4F1B1A323C7}" type="parTrans" cxnId="{67774656-F49E-4ABF-BD3D-988CFEB9318A}">
      <dgm:prSet/>
      <dgm:spPr/>
      <dgm:t>
        <a:bodyPr/>
        <a:lstStyle/>
        <a:p>
          <a:endParaRPr lang="id-ID"/>
        </a:p>
      </dgm:t>
    </dgm:pt>
    <dgm:pt modelId="{F7F325F9-6B12-44CA-AE5B-C7AD9157BB52}" type="sibTrans" cxnId="{67774656-F49E-4ABF-BD3D-988CFEB9318A}">
      <dgm:prSet/>
      <dgm:spPr/>
      <dgm:t>
        <a:bodyPr/>
        <a:lstStyle/>
        <a:p>
          <a:endParaRPr lang="id-ID"/>
        </a:p>
      </dgm:t>
    </dgm:pt>
    <dgm:pt modelId="{00AFB036-4AD5-4097-AA31-F62972246988}">
      <dgm:prSet custScaleX="90715" custScaleY="75301" custLinFactY="-97340" custLinFactNeighborX="4738" custLinFactNeighborY="-100000"/>
      <dgm:spPr/>
      <dgm:t>
        <a:bodyPr/>
        <a:lstStyle/>
        <a:p>
          <a:endParaRPr lang="en-US"/>
        </a:p>
      </dgm:t>
    </dgm:pt>
    <dgm:pt modelId="{8BF24751-6F30-4FF0-8DE2-B6D46A812A29}" type="parTrans" cxnId="{A7F5E85C-03CC-4765-A1BA-CCEDA9C6D75B}">
      <dgm:prSet/>
      <dgm:spPr/>
      <dgm:t>
        <a:bodyPr/>
        <a:lstStyle/>
        <a:p>
          <a:endParaRPr lang="id-ID"/>
        </a:p>
      </dgm:t>
    </dgm:pt>
    <dgm:pt modelId="{ADE5B53A-F32A-420C-8E7A-DECA46E5FA51}" type="sibTrans" cxnId="{A7F5E85C-03CC-4765-A1BA-CCEDA9C6D75B}">
      <dgm:prSet/>
      <dgm:spPr/>
      <dgm:t>
        <a:bodyPr/>
        <a:lstStyle/>
        <a:p>
          <a:endParaRPr lang="id-ID"/>
        </a:p>
      </dgm:t>
    </dgm:pt>
    <dgm:pt modelId="{76530CD3-5F21-47F7-B4C2-145E960A1DF8}">
      <dgm:prSet/>
      <dgm:spPr/>
      <dgm:t>
        <a:bodyPr/>
        <a:lstStyle/>
        <a:p>
          <a:endParaRPr lang="en-US"/>
        </a:p>
      </dgm:t>
    </dgm:pt>
    <dgm:pt modelId="{251DE671-6C99-4F19-AF99-6982BA9F6C93}" type="parTrans" cxnId="{79AD8ECD-0436-47BB-BDDE-F4351FE0DD50}">
      <dgm:prSet/>
      <dgm:spPr/>
      <dgm:t>
        <a:bodyPr/>
        <a:lstStyle/>
        <a:p>
          <a:endParaRPr lang="id-ID"/>
        </a:p>
      </dgm:t>
    </dgm:pt>
    <dgm:pt modelId="{6770E667-2FFF-4124-AE57-7E37B301A9A3}" type="sibTrans" cxnId="{79AD8ECD-0436-47BB-BDDE-F4351FE0DD50}">
      <dgm:prSet/>
      <dgm:spPr/>
      <dgm:t>
        <a:bodyPr/>
        <a:lstStyle/>
        <a:p>
          <a:endParaRPr lang="id-ID"/>
        </a:p>
      </dgm:t>
    </dgm:pt>
    <dgm:pt modelId="{D4C5240F-D275-4680-842B-50A40C7B1FFE}">
      <dgm:prSet/>
      <dgm:spPr/>
      <dgm:t>
        <a:bodyPr/>
        <a:lstStyle/>
        <a:p>
          <a:endParaRPr lang="id-ID" b="1"/>
        </a:p>
      </dgm:t>
    </dgm:pt>
    <dgm:pt modelId="{B0DB71BD-9608-4285-B37C-1F28406A4D11}" type="parTrans" cxnId="{8E355667-23C6-4AA7-9AA8-B0821745E68D}">
      <dgm:prSet/>
      <dgm:spPr/>
      <dgm:t>
        <a:bodyPr/>
        <a:lstStyle/>
        <a:p>
          <a:endParaRPr lang="id-ID"/>
        </a:p>
      </dgm:t>
    </dgm:pt>
    <dgm:pt modelId="{DC94A56F-1DA9-4E3D-8249-615C7D1FF6F2}" type="sibTrans" cxnId="{8E355667-23C6-4AA7-9AA8-B0821745E68D}">
      <dgm:prSet/>
      <dgm:spPr/>
      <dgm:t>
        <a:bodyPr/>
        <a:lstStyle/>
        <a:p>
          <a:endParaRPr lang="id-ID"/>
        </a:p>
      </dgm:t>
    </dgm:pt>
    <dgm:pt modelId="{72175238-9E5F-41C1-9AC8-1E9351B91264}">
      <dgm:prSet custT="1"/>
      <dgm:spPr>
        <a:solidFill>
          <a:srgbClr val="00B0F0"/>
        </a:solidFill>
      </dgm:spPr>
      <dgm:t>
        <a:bodyPr/>
        <a:lstStyle/>
        <a:p>
          <a:r>
            <a:rPr lang="id-ID" sz="1600" b="1" dirty="0">
              <a:solidFill>
                <a:schemeClr val="bg2">
                  <a:lumMod val="75000"/>
                </a:schemeClr>
              </a:solidFill>
            </a:rPr>
            <a:t>Kerja sama dengan pekerja untuk mengurangoi volume pekerjaan</a:t>
          </a:r>
        </a:p>
      </dgm:t>
    </dgm:pt>
    <dgm:pt modelId="{1DADE830-969D-48A9-8754-4EAC93FBC0C8}" type="sibTrans" cxnId="{59E05C21-F229-41B1-8C39-BC206053A184}">
      <dgm:prSet/>
      <dgm:spPr/>
      <dgm:t>
        <a:bodyPr/>
        <a:lstStyle/>
        <a:p>
          <a:endParaRPr lang="id-ID"/>
        </a:p>
      </dgm:t>
    </dgm:pt>
    <dgm:pt modelId="{DF1740EE-C700-49C7-A55D-1322FA0867FD}" type="parTrans" cxnId="{59E05C21-F229-41B1-8C39-BC206053A184}">
      <dgm:prSet/>
      <dgm:spPr/>
      <dgm:t>
        <a:bodyPr/>
        <a:lstStyle/>
        <a:p>
          <a:endParaRPr lang="id-ID"/>
        </a:p>
      </dgm:t>
    </dgm:pt>
    <dgm:pt modelId="{D23169C3-9A8B-4858-9694-0004CA4E1722}" type="pres">
      <dgm:prSet presAssocID="{3878F472-3FAD-4E90-B3B3-7ECCD7B63E4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D34EBE96-52CB-4406-8018-62541C0D5972}" type="pres">
      <dgm:prSet presAssocID="{3878F472-3FAD-4E90-B3B3-7ECCD7B63E4F}" presName="Name1" presStyleCnt="0"/>
      <dgm:spPr/>
    </dgm:pt>
    <dgm:pt modelId="{3423A247-D96C-469E-BCCF-BA0FDD410532}" type="pres">
      <dgm:prSet presAssocID="{3878F472-3FAD-4E90-B3B3-7ECCD7B63E4F}" presName="cycle" presStyleCnt="0"/>
      <dgm:spPr/>
    </dgm:pt>
    <dgm:pt modelId="{BF87B21E-947E-4F55-869D-0B007A214DBD}" type="pres">
      <dgm:prSet presAssocID="{3878F472-3FAD-4E90-B3B3-7ECCD7B63E4F}" presName="srcNode" presStyleLbl="node1" presStyleIdx="0" presStyleCnt="7"/>
      <dgm:spPr/>
    </dgm:pt>
    <dgm:pt modelId="{6087EC41-3039-41B5-A58F-60CE5C86B9A9}" type="pres">
      <dgm:prSet presAssocID="{3878F472-3FAD-4E90-B3B3-7ECCD7B63E4F}" presName="conn" presStyleLbl="parChTrans1D2" presStyleIdx="0" presStyleCnt="1"/>
      <dgm:spPr/>
      <dgm:t>
        <a:bodyPr/>
        <a:lstStyle/>
        <a:p>
          <a:endParaRPr lang="en-US"/>
        </a:p>
      </dgm:t>
    </dgm:pt>
    <dgm:pt modelId="{9C9E7C80-9118-4741-938B-B2B6185F0F20}" type="pres">
      <dgm:prSet presAssocID="{3878F472-3FAD-4E90-B3B3-7ECCD7B63E4F}" presName="extraNode" presStyleLbl="node1" presStyleIdx="0" presStyleCnt="7"/>
      <dgm:spPr/>
    </dgm:pt>
    <dgm:pt modelId="{AEFF8185-EC50-4520-A8B4-694BEF0FF58B}" type="pres">
      <dgm:prSet presAssocID="{3878F472-3FAD-4E90-B3B3-7ECCD7B63E4F}" presName="dstNode" presStyleLbl="node1" presStyleIdx="0" presStyleCnt="7"/>
      <dgm:spPr/>
    </dgm:pt>
    <dgm:pt modelId="{EA4B306F-21CF-467E-9A20-FFC0AB49E187}" type="pres">
      <dgm:prSet presAssocID="{22183EF6-915E-4716-A40F-2B1526B964AD}" presName="text_1" presStyleLbl="node1" presStyleIdx="0" presStyleCnt="7" custScaleY="1143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767C7A-7E89-4330-BAC7-F6D8503A2480}" type="pres">
      <dgm:prSet presAssocID="{22183EF6-915E-4716-A40F-2B1526B964AD}" presName="accent_1" presStyleCnt="0"/>
      <dgm:spPr/>
    </dgm:pt>
    <dgm:pt modelId="{603CEFE1-AAE5-4FEC-AB3A-6E651CEE42BA}" type="pres">
      <dgm:prSet presAssocID="{22183EF6-915E-4716-A40F-2B1526B964AD}" presName="accentRepeatNode" presStyleLbl="solidFgAcc1" presStyleIdx="0" presStyleCnt="7" custScaleX="90818" custScaleY="91442"/>
      <dgm:spPr>
        <a:solidFill>
          <a:srgbClr val="002060"/>
        </a:solidFill>
      </dgm:spPr>
    </dgm:pt>
    <dgm:pt modelId="{4D81083C-1312-4733-8EF5-29A83612D362}" type="pres">
      <dgm:prSet presAssocID="{52279DD0-188C-4591-8E5C-0854393466A2}" presName="text_2" presStyleLbl="node1" presStyleIdx="1" presStyleCnt="7" custScaleY="99917" custLinFactNeighborY="-142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DCD29F-25A0-43DF-AC48-B7A04074EE82}" type="pres">
      <dgm:prSet presAssocID="{52279DD0-188C-4591-8E5C-0854393466A2}" presName="accent_2" presStyleCnt="0"/>
      <dgm:spPr/>
    </dgm:pt>
    <dgm:pt modelId="{86B1411E-032A-440C-8D4C-37C7C858747C}" type="pres">
      <dgm:prSet presAssocID="{52279DD0-188C-4591-8E5C-0854393466A2}" presName="accentRepeatNode" presStyleLbl="solidFgAcc1" presStyleIdx="1" presStyleCnt="7" custScaleX="122669" custScaleY="96552" custLinFactNeighborX="-11433" custLinFactNeighborY="-19719"/>
      <dgm:spPr>
        <a:solidFill>
          <a:srgbClr val="002060"/>
        </a:solidFill>
      </dgm:spPr>
    </dgm:pt>
    <dgm:pt modelId="{61677B56-3EDE-41F7-988B-A80DFF2702CF}" type="pres">
      <dgm:prSet presAssocID="{4B0CE734-3AA1-477B-BA20-D63306D1BD41}" presName="text_3" presStyleLbl="node1" presStyleIdx="2" presStyleCnt="7" custScaleX="98607" custScaleY="101283" custLinFactNeighborX="801" custLinFactNeighborY="-350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829BCE-776F-45EA-909D-9A6828F31938}" type="pres">
      <dgm:prSet presAssocID="{4B0CE734-3AA1-477B-BA20-D63306D1BD41}" presName="accent_3" presStyleCnt="0"/>
      <dgm:spPr/>
    </dgm:pt>
    <dgm:pt modelId="{144473EE-F923-4B08-87F0-4A97B4493ECA}" type="pres">
      <dgm:prSet presAssocID="{4B0CE734-3AA1-477B-BA20-D63306D1BD41}" presName="accentRepeatNode" presStyleLbl="solidFgAcc1" presStyleIdx="2" presStyleCnt="7" custScaleX="110613" custScaleY="103897" custLinFactNeighborY="-40484"/>
      <dgm:spPr>
        <a:solidFill>
          <a:srgbClr val="002060"/>
        </a:solidFill>
      </dgm:spPr>
    </dgm:pt>
    <dgm:pt modelId="{B26BD66E-54EB-4011-B40E-708A40E571A7}" type="pres">
      <dgm:prSet presAssocID="{E077F6E7-6D7A-404B-95B8-D4A920086ED1}" presName="text_4" presStyleLbl="node1" presStyleIdx="3" presStyleCnt="7" custScaleY="107868" custLinFactNeighborY="-532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FDB54E-DCE9-4FD0-BE2A-298C53312D52}" type="pres">
      <dgm:prSet presAssocID="{E077F6E7-6D7A-404B-95B8-D4A920086ED1}" presName="accent_4" presStyleCnt="0"/>
      <dgm:spPr/>
    </dgm:pt>
    <dgm:pt modelId="{F2A86F26-3D06-4380-82EA-64492459F9C4}" type="pres">
      <dgm:prSet presAssocID="{E077F6E7-6D7A-404B-95B8-D4A920086ED1}" presName="accentRepeatNode" presStyleLbl="solidFgAcc1" presStyleIdx="3" presStyleCnt="7" custScaleX="115544" custScaleY="92540" custLinFactNeighborY="-50904"/>
      <dgm:spPr>
        <a:solidFill>
          <a:srgbClr val="002060"/>
        </a:solidFill>
      </dgm:spPr>
    </dgm:pt>
    <dgm:pt modelId="{26C4997E-537B-45CE-BA80-8825F3F1110E}" type="pres">
      <dgm:prSet presAssocID="{FFDF32C9-E37A-4A3C-BE15-86241EC0F69B}" presName="text_5" presStyleLbl="node1" presStyleIdx="4" presStyleCnt="7" custScaleX="96766" custScaleY="108794" custLinFactNeighborX="1647" custLinFactNeighborY="-687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C6A8F8-CEF7-469F-8586-17DC67719873}" type="pres">
      <dgm:prSet presAssocID="{FFDF32C9-E37A-4A3C-BE15-86241EC0F69B}" presName="accent_5" presStyleCnt="0"/>
      <dgm:spPr/>
    </dgm:pt>
    <dgm:pt modelId="{A62E69AF-6E47-435D-AFCE-A4FECA85F8E1}" type="pres">
      <dgm:prSet presAssocID="{FFDF32C9-E37A-4A3C-BE15-86241EC0F69B}" presName="accentRepeatNode" presStyleLbl="solidFgAcc1" presStyleIdx="4" presStyleCnt="7" custScaleX="108521" custScaleY="93872" custLinFactNeighborX="21270" custLinFactNeighborY="-55986"/>
      <dgm:spPr>
        <a:solidFill>
          <a:srgbClr val="002060"/>
        </a:solidFill>
      </dgm:spPr>
    </dgm:pt>
    <dgm:pt modelId="{32CA7885-AEAA-41E0-8085-209AF4A4BD18}" type="pres">
      <dgm:prSet presAssocID="{11AC6998-6FF6-48D7-A00D-B1355EFA8527}" presName="text_6" presStyleLbl="node1" presStyleIdx="5" presStyleCnt="7" custScaleX="100040" custScaleY="123225" custLinFactNeighborX="1859" custLinFactNeighborY="-687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8C6AFA-F18D-4E96-9383-E01B65CB277D}" type="pres">
      <dgm:prSet presAssocID="{11AC6998-6FF6-48D7-A00D-B1355EFA8527}" presName="accent_6" presStyleCnt="0"/>
      <dgm:spPr/>
    </dgm:pt>
    <dgm:pt modelId="{642E417D-AEC7-4E2F-92C0-117800EAA6E3}" type="pres">
      <dgm:prSet presAssocID="{11AC6998-6FF6-48D7-A00D-B1355EFA8527}" presName="accentRepeatNode" presStyleLbl="solidFgAcc1" presStyleIdx="5" presStyleCnt="7" custScaleX="100875" custScaleY="98630" custLinFactNeighborX="30497" custLinFactNeighborY="-55007"/>
      <dgm:spPr>
        <a:solidFill>
          <a:srgbClr val="002060"/>
        </a:solidFill>
      </dgm:spPr>
    </dgm:pt>
    <dgm:pt modelId="{806CF5C9-0644-4B06-85E4-7BBBB4C5DB0B}" type="pres">
      <dgm:prSet presAssocID="{72175238-9E5F-41C1-9AC8-1E9351B91264}" presName="text_7" presStyleLbl="node1" presStyleIdx="6" presStyleCnt="7" custScaleX="90715" custScaleY="124762" custLinFactNeighborX="4738" custLinFactNeighborY="-519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BF32E3-571A-4D85-BC04-0316EBF8AABA}" type="pres">
      <dgm:prSet presAssocID="{72175238-9E5F-41C1-9AC8-1E9351B91264}" presName="accent_7" presStyleCnt="0"/>
      <dgm:spPr/>
    </dgm:pt>
    <dgm:pt modelId="{71A80E61-9CE6-4AB5-B6E4-F8C0D8F9C7D7}" type="pres">
      <dgm:prSet presAssocID="{72175238-9E5F-41C1-9AC8-1E9351B91264}" presName="accentRepeatNode" presStyleLbl="solidFgAcc1" presStyleIdx="6" presStyleCnt="7" custScaleX="108765" custScaleY="105779" custLinFactNeighborX="94029" custLinFactNeighborY="-38576"/>
      <dgm:spPr>
        <a:solidFill>
          <a:srgbClr val="002060"/>
        </a:solidFill>
      </dgm:spPr>
    </dgm:pt>
  </dgm:ptLst>
  <dgm:cxnLst>
    <dgm:cxn modelId="{8A0BA528-A0F5-40EB-868E-FB35F05AA9EA}" type="presOf" srcId="{11AC6998-6FF6-48D7-A00D-B1355EFA8527}" destId="{32CA7885-AEAA-41E0-8085-209AF4A4BD18}" srcOrd="0" destOrd="0" presId="urn:microsoft.com/office/officeart/2008/layout/VerticalCurvedList"/>
    <dgm:cxn modelId="{67774656-F49E-4ABF-BD3D-988CFEB9318A}" srcId="{3878F472-3FAD-4E90-B3B3-7ECCD7B63E4F}" destId="{9E32BF42-A64C-446F-8E8E-AD86BAAE8A68}" srcOrd="8" destOrd="0" parTransId="{A19E3792-F8C9-435B-B87E-C4F1B1A323C7}" sibTransId="{F7F325F9-6B12-44CA-AE5B-C7AD9157BB52}"/>
    <dgm:cxn modelId="{59E05C21-F229-41B1-8C39-BC206053A184}" srcId="{3878F472-3FAD-4E90-B3B3-7ECCD7B63E4F}" destId="{72175238-9E5F-41C1-9AC8-1E9351B91264}" srcOrd="6" destOrd="0" parTransId="{DF1740EE-C700-49C7-A55D-1322FA0867FD}" sibTransId="{1DADE830-969D-48A9-8754-4EAC93FBC0C8}"/>
    <dgm:cxn modelId="{26315018-86ED-405B-BD9D-49287B2A1BB9}" type="presOf" srcId="{3878F472-3FAD-4E90-B3B3-7ECCD7B63E4F}" destId="{D23169C3-9A8B-4858-9694-0004CA4E1722}" srcOrd="0" destOrd="0" presId="urn:microsoft.com/office/officeart/2008/layout/VerticalCurvedList"/>
    <dgm:cxn modelId="{79AD8ECD-0436-47BB-BDDE-F4351FE0DD50}" srcId="{3878F472-3FAD-4E90-B3B3-7ECCD7B63E4F}" destId="{76530CD3-5F21-47F7-B4C2-145E960A1DF8}" srcOrd="10" destOrd="0" parTransId="{251DE671-6C99-4F19-AF99-6982BA9F6C93}" sibTransId="{6770E667-2FFF-4124-AE57-7E37B301A9A3}"/>
    <dgm:cxn modelId="{A7F5E85C-03CC-4765-A1BA-CCEDA9C6D75B}" srcId="{3878F472-3FAD-4E90-B3B3-7ECCD7B63E4F}" destId="{00AFB036-4AD5-4097-AA31-F62972246988}" srcOrd="9" destOrd="0" parTransId="{8BF24751-6F30-4FF0-8DE2-B6D46A812A29}" sibTransId="{ADE5B53A-F32A-420C-8E7A-DECA46E5FA51}"/>
    <dgm:cxn modelId="{A2D766EF-B85D-4126-85D2-14FA189BFA59}" type="presOf" srcId="{4B0CE734-3AA1-477B-BA20-D63306D1BD41}" destId="{61677B56-3EDE-41F7-988B-A80DFF2702CF}" srcOrd="0" destOrd="0" presId="urn:microsoft.com/office/officeart/2008/layout/VerticalCurvedList"/>
    <dgm:cxn modelId="{8E355667-23C6-4AA7-9AA8-B0821745E68D}" srcId="{3878F472-3FAD-4E90-B3B3-7ECCD7B63E4F}" destId="{D4C5240F-D275-4680-842B-50A40C7B1FFE}" srcOrd="11" destOrd="0" parTransId="{B0DB71BD-9608-4285-B37C-1F28406A4D11}" sibTransId="{DC94A56F-1DA9-4E3D-8249-615C7D1FF6F2}"/>
    <dgm:cxn modelId="{B4FC7AA8-A339-42CE-943F-169CC39BC5A8}" srcId="{3878F472-3FAD-4E90-B3B3-7ECCD7B63E4F}" destId="{22183EF6-915E-4716-A40F-2B1526B964AD}" srcOrd="0" destOrd="0" parTransId="{689170DB-9E54-4A29-B726-7F1B63011125}" sibTransId="{4339FB3E-9F7D-46B4-B0FA-771764DC43F0}"/>
    <dgm:cxn modelId="{0283FDC9-F914-48BD-B9F6-F64C3F05C5B6}" type="presOf" srcId="{FFDF32C9-E37A-4A3C-BE15-86241EC0F69B}" destId="{26C4997E-537B-45CE-BA80-8825F3F1110E}" srcOrd="0" destOrd="0" presId="urn:microsoft.com/office/officeart/2008/layout/VerticalCurvedList"/>
    <dgm:cxn modelId="{11DAA55B-11C2-45E4-8491-B70B737C6BFE}" srcId="{3878F472-3FAD-4E90-B3B3-7ECCD7B63E4F}" destId="{FFDF32C9-E37A-4A3C-BE15-86241EC0F69B}" srcOrd="4" destOrd="0" parTransId="{6785436A-C857-44E2-AB63-7E10FE87FB67}" sibTransId="{B4D0D33B-48AD-4BD8-96ED-0D11159219FB}"/>
    <dgm:cxn modelId="{8B24A32D-EE20-452A-9F3F-E7743B084823}" type="presOf" srcId="{52279DD0-188C-4591-8E5C-0854393466A2}" destId="{4D81083C-1312-4733-8EF5-29A83612D362}" srcOrd="0" destOrd="0" presId="urn:microsoft.com/office/officeart/2008/layout/VerticalCurvedList"/>
    <dgm:cxn modelId="{FC0A1E7E-E203-4033-8B53-CDE8CDB0E309}" type="presOf" srcId="{72175238-9E5F-41C1-9AC8-1E9351B91264}" destId="{806CF5C9-0644-4B06-85E4-7BBBB4C5DB0B}" srcOrd="0" destOrd="0" presId="urn:microsoft.com/office/officeart/2008/layout/VerticalCurvedList"/>
    <dgm:cxn modelId="{D5DCC06B-CE10-4DEA-BA99-01AEF64F12D2}" type="presOf" srcId="{22183EF6-915E-4716-A40F-2B1526B964AD}" destId="{EA4B306F-21CF-467E-9A20-FFC0AB49E187}" srcOrd="0" destOrd="0" presId="urn:microsoft.com/office/officeart/2008/layout/VerticalCurvedList"/>
    <dgm:cxn modelId="{3ECBC39B-3722-4D31-ACED-E7D4C8448B8F}" srcId="{3878F472-3FAD-4E90-B3B3-7ECCD7B63E4F}" destId="{E077F6E7-6D7A-404B-95B8-D4A920086ED1}" srcOrd="3" destOrd="0" parTransId="{DC555993-C330-417C-B99A-8D19E004395B}" sibTransId="{A43A1D03-F045-4E1E-8449-2C7257B73F94}"/>
    <dgm:cxn modelId="{FF75F673-2C62-4286-B146-245743AF21C0}" type="presOf" srcId="{4339FB3E-9F7D-46B4-B0FA-771764DC43F0}" destId="{6087EC41-3039-41B5-A58F-60CE5C86B9A9}" srcOrd="0" destOrd="0" presId="urn:microsoft.com/office/officeart/2008/layout/VerticalCurvedList"/>
    <dgm:cxn modelId="{71981DCC-6540-4772-A8BD-7A6B2018210A}" srcId="{3878F472-3FAD-4E90-B3B3-7ECCD7B63E4F}" destId="{FC26DA17-A2EA-4BD7-B84C-2EAF1D2EAD2A}" srcOrd="7" destOrd="0" parTransId="{706DBC7D-C7E1-4B70-8C51-D5B4D666DD50}" sibTransId="{54E8A6AB-54FA-46E7-9BBA-0EA29C8D27A6}"/>
    <dgm:cxn modelId="{CC2596B9-EEFA-48BD-8E99-0BA7DDBD5014}" srcId="{3878F472-3FAD-4E90-B3B3-7ECCD7B63E4F}" destId="{52279DD0-188C-4591-8E5C-0854393466A2}" srcOrd="1" destOrd="0" parTransId="{F72AB568-EEA0-4B0E-8C32-0D3DC71A3D1A}" sibTransId="{BA12EE1A-BC03-4DC9-B869-631B1E97CB52}"/>
    <dgm:cxn modelId="{3128B84C-ACDE-443D-80D2-2530B2B393B2}" type="presOf" srcId="{E077F6E7-6D7A-404B-95B8-D4A920086ED1}" destId="{B26BD66E-54EB-4011-B40E-708A40E571A7}" srcOrd="0" destOrd="0" presId="urn:microsoft.com/office/officeart/2008/layout/VerticalCurvedList"/>
    <dgm:cxn modelId="{6E9EA598-A2A2-477F-A78F-F1B0718C2B64}" srcId="{3878F472-3FAD-4E90-B3B3-7ECCD7B63E4F}" destId="{4B0CE734-3AA1-477B-BA20-D63306D1BD41}" srcOrd="2" destOrd="0" parTransId="{432E1C5E-4499-4C1A-BFED-12A68A630D03}" sibTransId="{2B639E53-61FA-427A-BF82-BB60866B7AE9}"/>
    <dgm:cxn modelId="{92015C8C-FF72-4E83-BFCD-FD56EEFC2F02}" srcId="{3878F472-3FAD-4E90-B3B3-7ECCD7B63E4F}" destId="{11AC6998-6FF6-48D7-A00D-B1355EFA8527}" srcOrd="5" destOrd="0" parTransId="{65245688-82E7-4424-86FA-2BA8D9324476}" sibTransId="{0D88DB35-AC43-48C3-B7D4-4D0581B30DF1}"/>
    <dgm:cxn modelId="{4A294814-A0F9-42F3-89DD-064BD97A3BBE}" type="presParOf" srcId="{D23169C3-9A8B-4858-9694-0004CA4E1722}" destId="{D34EBE96-52CB-4406-8018-62541C0D5972}" srcOrd="0" destOrd="0" presId="urn:microsoft.com/office/officeart/2008/layout/VerticalCurvedList"/>
    <dgm:cxn modelId="{717EE2DD-FAF5-4832-A3CB-4F1BA6CFDBE9}" type="presParOf" srcId="{D34EBE96-52CB-4406-8018-62541C0D5972}" destId="{3423A247-D96C-469E-BCCF-BA0FDD410532}" srcOrd="0" destOrd="0" presId="urn:microsoft.com/office/officeart/2008/layout/VerticalCurvedList"/>
    <dgm:cxn modelId="{1F8A8186-6331-4721-B4DB-B50A79D8A576}" type="presParOf" srcId="{3423A247-D96C-469E-BCCF-BA0FDD410532}" destId="{BF87B21E-947E-4F55-869D-0B007A214DBD}" srcOrd="0" destOrd="0" presId="urn:microsoft.com/office/officeart/2008/layout/VerticalCurvedList"/>
    <dgm:cxn modelId="{28980602-64A4-4511-8EF2-4DFBEC64520C}" type="presParOf" srcId="{3423A247-D96C-469E-BCCF-BA0FDD410532}" destId="{6087EC41-3039-41B5-A58F-60CE5C86B9A9}" srcOrd="1" destOrd="0" presId="urn:microsoft.com/office/officeart/2008/layout/VerticalCurvedList"/>
    <dgm:cxn modelId="{47AA4D3D-4CAC-4DAA-A4F7-E9B08272301F}" type="presParOf" srcId="{3423A247-D96C-469E-BCCF-BA0FDD410532}" destId="{9C9E7C80-9118-4741-938B-B2B6185F0F20}" srcOrd="2" destOrd="0" presId="urn:microsoft.com/office/officeart/2008/layout/VerticalCurvedList"/>
    <dgm:cxn modelId="{2E82A69A-3CD3-4B5D-92E9-AEFEB5F6CC11}" type="presParOf" srcId="{3423A247-D96C-469E-BCCF-BA0FDD410532}" destId="{AEFF8185-EC50-4520-A8B4-694BEF0FF58B}" srcOrd="3" destOrd="0" presId="urn:microsoft.com/office/officeart/2008/layout/VerticalCurvedList"/>
    <dgm:cxn modelId="{B30A39CD-8BAC-42FB-B3F0-01BD57EF8529}" type="presParOf" srcId="{D34EBE96-52CB-4406-8018-62541C0D5972}" destId="{EA4B306F-21CF-467E-9A20-FFC0AB49E187}" srcOrd="1" destOrd="0" presId="urn:microsoft.com/office/officeart/2008/layout/VerticalCurvedList"/>
    <dgm:cxn modelId="{02E4D429-C999-4125-9631-1099FF8F7035}" type="presParOf" srcId="{D34EBE96-52CB-4406-8018-62541C0D5972}" destId="{4C767C7A-7E89-4330-BAC7-F6D8503A2480}" srcOrd="2" destOrd="0" presId="urn:microsoft.com/office/officeart/2008/layout/VerticalCurvedList"/>
    <dgm:cxn modelId="{F3A6B325-B756-4D51-9558-B7181F4FF09F}" type="presParOf" srcId="{4C767C7A-7E89-4330-BAC7-F6D8503A2480}" destId="{603CEFE1-AAE5-4FEC-AB3A-6E651CEE42BA}" srcOrd="0" destOrd="0" presId="urn:microsoft.com/office/officeart/2008/layout/VerticalCurvedList"/>
    <dgm:cxn modelId="{1E3681D8-BFD9-44B5-8D9E-08E089E4B3BF}" type="presParOf" srcId="{D34EBE96-52CB-4406-8018-62541C0D5972}" destId="{4D81083C-1312-4733-8EF5-29A83612D362}" srcOrd="3" destOrd="0" presId="urn:microsoft.com/office/officeart/2008/layout/VerticalCurvedList"/>
    <dgm:cxn modelId="{C3CB260E-1C22-49F5-879F-5B52F6FAA984}" type="presParOf" srcId="{D34EBE96-52CB-4406-8018-62541C0D5972}" destId="{CCDCD29F-25A0-43DF-AC48-B7A04074EE82}" srcOrd="4" destOrd="0" presId="urn:microsoft.com/office/officeart/2008/layout/VerticalCurvedList"/>
    <dgm:cxn modelId="{0927C157-B9FE-4A68-AB10-60DAEBE76F9F}" type="presParOf" srcId="{CCDCD29F-25A0-43DF-AC48-B7A04074EE82}" destId="{86B1411E-032A-440C-8D4C-37C7C858747C}" srcOrd="0" destOrd="0" presId="urn:microsoft.com/office/officeart/2008/layout/VerticalCurvedList"/>
    <dgm:cxn modelId="{836D4342-3E33-4D06-9E01-DDBED2584F4F}" type="presParOf" srcId="{D34EBE96-52CB-4406-8018-62541C0D5972}" destId="{61677B56-3EDE-41F7-988B-A80DFF2702CF}" srcOrd="5" destOrd="0" presId="urn:microsoft.com/office/officeart/2008/layout/VerticalCurvedList"/>
    <dgm:cxn modelId="{84A99119-D231-4F8F-9741-AFEC9B408CCA}" type="presParOf" srcId="{D34EBE96-52CB-4406-8018-62541C0D5972}" destId="{04829BCE-776F-45EA-909D-9A6828F31938}" srcOrd="6" destOrd="0" presId="urn:microsoft.com/office/officeart/2008/layout/VerticalCurvedList"/>
    <dgm:cxn modelId="{8CC424CB-6E25-431F-93E4-55A93A69D0B2}" type="presParOf" srcId="{04829BCE-776F-45EA-909D-9A6828F31938}" destId="{144473EE-F923-4B08-87F0-4A97B4493ECA}" srcOrd="0" destOrd="0" presId="urn:microsoft.com/office/officeart/2008/layout/VerticalCurvedList"/>
    <dgm:cxn modelId="{8D545D87-9EA8-4CC8-BAE9-40E2BAE92D4A}" type="presParOf" srcId="{D34EBE96-52CB-4406-8018-62541C0D5972}" destId="{B26BD66E-54EB-4011-B40E-708A40E571A7}" srcOrd="7" destOrd="0" presId="urn:microsoft.com/office/officeart/2008/layout/VerticalCurvedList"/>
    <dgm:cxn modelId="{732F46C2-D718-4BF5-8F82-9BB63ACC28B4}" type="presParOf" srcId="{D34EBE96-52CB-4406-8018-62541C0D5972}" destId="{26FDB54E-DCE9-4FD0-BE2A-298C53312D52}" srcOrd="8" destOrd="0" presId="urn:microsoft.com/office/officeart/2008/layout/VerticalCurvedList"/>
    <dgm:cxn modelId="{3A1C340F-DEB1-4F41-B425-BA16E5B7A3EE}" type="presParOf" srcId="{26FDB54E-DCE9-4FD0-BE2A-298C53312D52}" destId="{F2A86F26-3D06-4380-82EA-64492459F9C4}" srcOrd="0" destOrd="0" presId="urn:microsoft.com/office/officeart/2008/layout/VerticalCurvedList"/>
    <dgm:cxn modelId="{A7761AE9-DAAA-48EC-9EA2-52E38494883E}" type="presParOf" srcId="{D34EBE96-52CB-4406-8018-62541C0D5972}" destId="{26C4997E-537B-45CE-BA80-8825F3F1110E}" srcOrd="9" destOrd="0" presId="urn:microsoft.com/office/officeart/2008/layout/VerticalCurvedList"/>
    <dgm:cxn modelId="{97206A5A-23EF-42EE-AF12-EF1BC2FAFFBA}" type="presParOf" srcId="{D34EBE96-52CB-4406-8018-62541C0D5972}" destId="{62C6A8F8-CEF7-469F-8586-17DC67719873}" srcOrd="10" destOrd="0" presId="urn:microsoft.com/office/officeart/2008/layout/VerticalCurvedList"/>
    <dgm:cxn modelId="{D7EA20C3-C3D0-48F1-A164-316BD23D333B}" type="presParOf" srcId="{62C6A8F8-CEF7-469F-8586-17DC67719873}" destId="{A62E69AF-6E47-435D-AFCE-A4FECA85F8E1}" srcOrd="0" destOrd="0" presId="urn:microsoft.com/office/officeart/2008/layout/VerticalCurvedList"/>
    <dgm:cxn modelId="{FD081E89-55CC-40B6-9558-5AFD0EBAEDA0}" type="presParOf" srcId="{D34EBE96-52CB-4406-8018-62541C0D5972}" destId="{32CA7885-AEAA-41E0-8085-209AF4A4BD18}" srcOrd="11" destOrd="0" presId="urn:microsoft.com/office/officeart/2008/layout/VerticalCurvedList"/>
    <dgm:cxn modelId="{B927BD08-50EE-4361-9477-A860AE573B4A}" type="presParOf" srcId="{D34EBE96-52CB-4406-8018-62541C0D5972}" destId="{D98C6AFA-F18D-4E96-9383-E01B65CB277D}" srcOrd="12" destOrd="0" presId="urn:microsoft.com/office/officeart/2008/layout/VerticalCurvedList"/>
    <dgm:cxn modelId="{F2105AD5-9186-4A3D-AE12-8980201690F4}" type="presParOf" srcId="{D98C6AFA-F18D-4E96-9383-E01B65CB277D}" destId="{642E417D-AEC7-4E2F-92C0-117800EAA6E3}" srcOrd="0" destOrd="0" presId="urn:microsoft.com/office/officeart/2008/layout/VerticalCurvedList"/>
    <dgm:cxn modelId="{4A1331B4-CE7B-41FF-8A1C-C521B6041D8F}" type="presParOf" srcId="{D34EBE96-52CB-4406-8018-62541C0D5972}" destId="{806CF5C9-0644-4B06-85E4-7BBBB4C5DB0B}" srcOrd="13" destOrd="0" presId="urn:microsoft.com/office/officeart/2008/layout/VerticalCurvedList"/>
    <dgm:cxn modelId="{DBFF2943-DE65-4B20-B4CC-2869B754AACC}" type="presParOf" srcId="{D34EBE96-52CB-4406-8018-62541C0D5972}" destId="{07BF32E3-571A-4D85-BC04-0316EBF8AABA}" srcOrd="14" destOrd="0" presId="urn:microsoft.com/office/officeart/2008/layout/VerticalCurvedList"/>
    <dgm:cxn modelId="{DB75D7C2-2B24-4009-B8DA-C76D04BD4EED}" type="presParOf" srcId="{07BF32E3-571A-4D85-BC04-0316EBF8AABA}" destId="{71A80E61-9CE6-4AB5-B6E4-F8C0D8F9C7D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3234901-75B2-4638-BD2A-FD2F1E0143A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ED09EEBA-18DB-4254-9760-1A01A1F3B405}">
      <dgm:prSet phldrT="[Text]" custT="1"/>
      <dgm:spPr>
        <a:solidFill>
          <a:srgbClr val="0070C0"/>
        </a:solidFill>
      </dgm:spPr>
      <dgm:t>
        <a:bodyPr/>
        <a:lstStyle/>
        <a:p>
          <a:pPr algn="just"/>
          <a:r>
            <a:rPr lang="id-ID" sz="1600" b="1" dirty="0">
              <a:solidFill>
                <a:schemeClr val="tx1"/>
              </a:solidFill>
            </a:rPr>
            <a:t>Membiayai Bidang Pembangunan Desa dan Bidang pemberdayaan masyarakat.</a:t>
          </a:r>
        </a:p>
      </dgm:t>
    </dgm:pt>
    <dgm:pt modelId="{1427A857-13D8-4972-A07C-5E5FF8BE3D3A}" type="parTrans" cxnId="{AD8E6487-E7F0-4127-8E1E-990DA1021A9F}">
      <dgm:prSet/>
      <dgm:spPr/>
      <dgm:t>
        <a:bodyPr/>
        <a:lstStyle/>
        <a:p>
          <a:endParaRPr lang="id-ID"/>
        </a:p>
      </dgm:t>
    </dgm:pt>
    <dgm:pt modelId="{DFDBAC3C-1873-4C36-B588-8135A0771915}" type="sibTrans" cxnId="{AD8E6487-E7F0-4127-8E1E-990DA1021A9F}">
      <dgm:prSet/>
      <dgm:spPr/>
      <dgm:t>
        <a:bodyPr/>
        <a:lstStyle/>
        <a:p>
          <a:endParaRPr lang="id-ID"/>
        </a:p>
      </dgm:t>
    </dgm:pt>
    <dgm:pt modelId="{2AB25909-D2AB-46D6-B951-21A753724AF7}">
      <dgm:prSet phldrT="[Text]" custT="1"/>
      <dgm:spPr>
        <a:solidFill>
          <a:srgbClr val="5FB198"/>
        </a:solidFill>
      </dgm:spPr>
      <dgm:t>
        <a:bodyPr/>
        <a:lstStyle/>
        <a:p>
          <a:pPr algn="just"/>
          <a:r>
            <a:rPr lang="id-ID" sz="1600" b="1" dirty="0">
              <a:solidFill>
                <a:schemeClr val="bg1"/>
              </a:solidFill>
            </a:rPr>
            <a:t>Diprioritaskan untuk membiayai pembangunan dan pemerdayaan masyarakat</a:t>
          </a:r>
        </a:p>
      </dgm:t>
    </dgm:pt>
    <dgm:pt modelId="{5C138C14-ECB6-4A4D-A6BD-4635340F389D}" type="parTrans" cxnId="{2CC29ACD-B2BC-44B0-BE34-CE0BF1257E7C}">
      <dgm:prSet/>
      <dgm:spPr/>
      <dgm:t>
        <a:bodyPr/>
        <a:lstStyle/>
        <a:p>
          <a:endParaRPr lang="id-ID"/>
        </a:p>
      </dgm:t>
    </dgm:pt>
    <dgm:pt modelId="{B48F139A-6D5D-4495-8D82-59533B82F9B3}" type="sibTrans" cxnId="{2CC29ACD-B2BC-44B0-BE34-CE0BF1257E7C}">
      <dgm:prSet/>
      <dgm:spPr/>
      <dgm:t>
        <a:bodyPr/>
        <a:lstStyle/>
        <a:p>
          <a:endParaRPr lang="id-ID"/>
        </a:p>
      </dgm:t>
    </dgm:pt>
    <dgm:pt modelId="{59905046-F5C2-4226-8A06-44C8116A7EF3}">
      <dgm:prSet phldrT="[Text]" custT="1"/>
      <dgm:spPr>
        <a:solidFill>
          <a:schemeClr val="bg2">
            <a:lumMod val="40000"/>
            <a:lumOff val="60000"/>
          </a:schemeClr>
        </a:solidFill>
      </dgm:spPr>
      <dgm:t>
        <a:bodyPr/>
        <a:lstStyle/>
        <a:p>
          <a:pPr algn="just"/>
          <a:r>
            <a:rPr lang="id-ID" sz="1600" b="1" dirty="0">
              <a:solidFill>
                <a:srgbClr val="002060"/>
              </a:solidFill>
            </a:rPr>
            <a:t>Pembangunan dan Pemberdayaan Masyarakat dilaksanakan sesuai prioritas penggunaan Dana Desa yang ditetapkan oleh menteri Desa, Pembangunan Daerah Tertinggal dan </a:t>
          </a:r>
          <a:r>
            <a:rPr lang="id-ID" sz="1600" b="1" dirty="0" smtClean="0">
              <a:solidFill>
                <a:srgbClr val="002060"/>
              </a:solidFill>
            </a:rPr>
            <a:t>Transmigrasi</a:t>
          </a:r>
          <a:endParaRPr lang="id-ID" sz="1600" b="1" dirty="0">
            <a:solidFill>
              <a:srgbClr val="002060"/>
            </a:solidFill>
          </a:endParaRPr>
        </a:p>
      </dgm:t>
    </dgm:pt>
    <dgm:pt modelId="{ABA813D1-8B0C-43CE-B2BC-0A1BBFCBFC37}" type="parTrans" cxnId="{497BA5E1-E8F8-491A-8767-F2BA85BF297F}">
      <dgm:prSet/>
      <dgm:spPr/>
      <dgm:t>
        <a:bodyPr/>
        <a:lstStyle/>
        <a:p>
          <a:endParaRPr lang="id-ID"/>
        </a:p>
      </dgm:t>
    </dgm:pt>
    <dgm:pt modelId="{64D7D62E-8FD3-496C-B883-E1C3B9EB3324}" type="sibTrans" cxnId="{497BA5E1-E8F8-491A-8767-F2BA85BF297F}">
      <dgm:prSet/>
      <dgm:spPr/>
      <dgm:t>
        <a:bodyPr/>
        <a:lstStyle/>
        <a:p>
          <a:endParaRPr lang="id-ID"/>
        </a:p>
      </dgm:t>
    </dgm:pt>
    <dgm:pt modelId="{B668B096-1BEE-4898-AA81-8ADFC3048217}" type="pres">
      <dgm:prSet presAssocID="{23234901-75B2-4638-BD2A-FD2F1E0143A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68DBD3D-30FB-4540-961C-160A6A41079A}" type="pres">
      <dgm:prSet presAssocID="{ED09EEBA-18DB-4254-9760-1A01A1F3B405}" presName="parentLin" presStyleCnt="0"/>
      <dgm:spPr/>
    </dgm:pt>
    <dgm:pt modelId="{F9AC1382-E0A1-4F01-B853-93D03689DDDD}" type="pres">
      <dgm:prSet presAssocID="{ED09EEBA-18DB-4254-9760-1A01A1F3B405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7CE08D23-9DB4-4DF3-B830-DEA8815BCADE}" type="pres">
      <dgm:prSet presAssocID="{ED09EEBA-18DB-4254-9760-1A01A1F3B405}" presName="parentText" presStyleLbl="node1" presStyleIdx="0" presStyleCnt="3" custScaleX="120797" custScaleY="14008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3DA355-55C6-490B-A19D-0181CBAFBCE6}" type="pres">
      <dgm:prSet presAssocID="{ED09EEBA-18DB-4254-9760-1A01A1F3B405}" presName="negativeSpace" presStyleCnt="0"/>
      <dgm:spPr/>
    </dgm:pt>
    <dgm:pt modelId="{1DC396D0-891E-4B34-9E6C-476117344C9D}" type="pres">
      <dgm:prSet presAssocID="{ED09EEBA-18DB-4254-9760-1A01A1F3B405}" presName="childText" presStyleLbl="conFgAcc1" presStyleIdx="0" presStyleCnt="3" custLinFactNeighborX="272">
        <dgm:presLayoutVars>
          <dgm:bulletEnabled val="1"/>
        </dgm:presLayoutVars>
      </dgm:prSet>
      <dgm:spPr>
        <a:ln>
          <a:solidFill>
            <a:srgbClr val="FF0000"/>
          </a:solidFill>
        </a:ln>
      </dgm:spPr>
    </dgm:pt>
    <dgm:pt modelId="{CAE2684E-CA33-49C7-94BA-696CD611C378}" type="pres">
      <dgm:prSet presAssocID="{DFDBAC3C-1873-4C36-B588-8135A0771915}" presName="spaceBetweenRectangles" presStyleCnt="0"/>
      <dgm:spPr/>
    </dgm:pt>
    <dgm:pt modelId="{0A2A33E8-8D01-4A55-A4AF-77CF1C6DF4C7}" type="pres">
      <dgm:prSet presAssocID="{2AB25909-D2AB-46D6-B951-21A753724AF7}" presName="parentLin" presStyleCnt="0"/>
      <dgm:spPr/>
    </dgm:pt>
    <dgm:pt modelId="{A5D40076-1845-4A66-BC7A-EE7F1A7524DA}" type="pres">
      <dgm:prSet presAssocID="{2AB25909-D2AB-46D6-B951-21A753724AF7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431C8531-85AA-480E-9C40-2419B9BF9C6D}" type="pres">
      <dgm:prSet presAssocID="{2AB25909-D2AB-46D6-B951-21A753724AF7}" presName="parentText" presStyleLbl="node1" presStyleIdx="1" presStyleCnt="3" custScaleX="120214" custScaleY="12714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883F68-78DE-46FD-A461-341C2E6CD276}" type="pres">
      <dgm:prSet presAssocID="{2AB25909-D2AB-46D6-B951-21A753724AF7}" presName="negativeSpace" presStyleCnt="0"/>
      <dgm:spPr/>
    </dgm:pt>
    <dgm:pt modelId="{47AA2A29-E9DB-4F46-8947-CFABF513A73F}" type="pres">
      <dgm:prSet presAssocID="{2AB25909-D2AB-46D6-B951-21A753724AF7}" presName="childText" presStyleLbl="conFgAcc1" presStyleIdx="1" presStyleCnt="3">
        <dgm:presLayoutVars>
          <dgm:bulletEnabled val="1"/>
        </dgm:presLayoutVars>
      </dgm:prSet>
      <dgm:spPr>
        <a:ln>
          <a:solidFill>
            <a:srgbClr val="FF0000"/>
          </a:solidFill>
        </a:ln>
      </dgm:spPr>
    </dgm:pt>
    <dgm:pt modelId="{60C4040C-9916-4794-82BF-CD25E84A9E9A}" type="pres">
      <dgm:prSet presAssocID="{B48F139A-6D5D-4495-8D82-59533B82F9B3}" presName="spaceBetweenRectangles" presStyleCnt="0"/>
      <dgm:spPr/>
    </dgm:pt>
    <dgm:pt modelId="{8F121DC9-4A6D-44A5-B0F3-EF977A9040C5}" type="pres">
      <dgm:prSet presAssocID="{59905046-F5C2-4226-8A06-44C8116A7EF3}" presName="parentLin" presStyleCnt="0"/>
      <dgm:spPr/>
    </dgm:pt>
    <dgm:pt modelId="{C3F2D10A-CCBE-4BBB-A60B-80DF3EA2D188}" type="pres">
      <dgm:prSet presAssocID="{59905046-F5C2-4226-8A06-44C8116A7EF3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A26EA64B-E153-4A2D-98EF-4DBF26C7415D}" type="pres">
      <dgm:prSet presAssocID="{59905046-F5C2-4226-8A06-44C8116A7EF3}" presName="parentText" presStyleLbl="node1" presStyleIdx="2" presStyleCnt="3" custScaleX="120991" custScaleY="23927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2FACCF-118B-4778-B63A-5C5241D5584C}" type="pres">
      <dgm:prSet presAssocID="{59905046-F5C2-4226-8A06-44C8116A7EF3}" presName="negativeSpace" presStyleCnt="0"/>
      <dgm:spPr/>
    </dgm:pt>
    <dgm:pt modelId="{7A3D5557-6B69-4B61-B5BA-688A5C15A67D}" type="pres">
      <dgm:prSet presAssocID="{59905046-F5C2-4226-8A06-44C8116A7EF3}" presName="childText" presStyleLbl="conFgAcc1" presStyleIdx="2" presStyleCnt="3" custLinFactNeighborY="-68258">
        <dgm:presLayoutVars>
          <dgm:bulletEnabled val="1"/>
        </dgm:presLayoutVars>
      </dgm:prSet>
      <dgm:spPr>
        <a:ln>
          <a:solidFill>
            <a:srgbClr val="FF0000"/>
          </a:solidFill>
        </a:ln>
      </dgm:spPr>
      <dgm:t>
        <a:bodyPr/>
        <a:lstStyle/>
        <a:p>
          <a:endParaRPr lang="en-US"/>
        </a:p>
      </dgm:t>
    </dgm:pt>
  </dgm:ptLst>
  <dgm:cxnLst>
    <dgm:cxn modelId="{497BA5E1-E8F8-491A-8767-F2BA85BF297F}" srcId="{23234901-75B2-4638-BD2A-FD2F1E0143A3}" destId="{59905046-F5C2-4226-8A06-44C8116A7EF3}" srcOrd="2" destOrd="0" parTransId="{ABA813D1-8B0C-43CE-B2BC-0A1BBFCBFC37}" sibTransId="{64D7D62E-8FD3-496C-B883-E1C3B9EB3324}"/>
    <dgm:cxn modelId="{AF0553BA-D8A5-405B-8C9D-8D133CBC5383}" type="presOf" srcId="{2AB25909-D2AB-46D6-B951-21A753724AF7}" destId="{A5D40076-1845-4A66-BC7A-EE7F1A7524DA}" srcOrd="0" destOrd="0" presId="urn:microsoft.com/office/officeart/2005/8/layout/list1"/>
    <dgm:cxn modelId="{5D29C5CE-097D-4FA6-9457-8AA055C77C3B}" type="presOf" srcId="{59905046-F5C2-4226-8A06-44C8116A7EF3}" destId="{A26EA64B-E153-4A2D-98EF-4DBF26C7415D}" srcOrd="1" destOrd="0" presId="urn:microsoft.com/office/officeart/2005/8/layout/list1"/>
    <dgm:cxn modelId="{F340356D-876F-4232-BD16-67DF06428C98}" type="presOf" srcId="{ED09EEBA-18DB-4254-9760-1A01A1F3B405}" destId="{F9AC1382-E0A1-4F01-B853-93D03689DDDD}" srcOrd="0" destOrd="0" presId="urn:microsoft.com/office/officeart/2005/8/layout/list1"/>
    <dgm:cxn modelId="{90C5473F-B26E-4F08-AE0C-03293E53DC2F}" type="presOf" srcId="{59905046-F5C2-4226-8A06-44C8116A7EF3}" destId="{C3F2D10A-CCBE-4BBB-A60B-80DF3EA2D188}" srcOrd="0" destOrd="0" presId="urn:microsoft.com/office/officeart/2005/8/layout/list1"/>
    <dgm:cxn modelId="{AD8E6487-E7F0-4127-8E1E-990DA1021A9F}" srcId="{23234901-75B2-4638-BD2A-FD2F1E0143A3}" destId="{ED09EEBA-18DB-4254-9760-1A01A1F3B405}" srcOrd="0" destOrd="0" parTransId="{1427A857-13D8-4972-A07C-5E5FF8BE3D3A}" sibTransId="{DFDBAC3C-1873-4C36-B588-8135A0771915}"/>
    <dgm:cxn modelId="{F157346E-B868-452A-A6B7-BCA4B83B637C}" type="presOf" srcId="{ED09EEBA-18DB-4254-9760-1A01A1F3B405}" destId="{7CE08D23-9DB4-4DF3-B830-DEA8815BCADE}" srcOrd="1" destOrd="0" presId="urn:microsoft.com/office/officeart/2005/8/layout/list1"/>
    <dgm:cxn modelId="{1E776274-065E-4BF7-AF00-AB79E06E54F9}" type="presOf" srcId="{23234901-75B2-4638-BD2A-FD2F1E0143A3}" destId="{B668B096-1BEE-4898-AA81-8ADFC3048217}" srcOrd="0" destOrd="0" presId="urn:microsoft.com/office/officeart/2005/8/layout/list1"/>
    <dgm:cxn modelId="{2CC29ACD-B2BC-44B0-BE34-CE0BF1257E7C}" srcId="{23234901-75B2-4638-BD2A-FD2F1E0143A3}" destId="{2AB25909-D2AB-46D6-B951-21A753724AF7}" srcOrd="1" destOrd="0" parTransId="{5C138C14-ECB6-4A4D-A6BD-4635340F389D}" sibTransId="{B48F139A-6D5D-4495-8D82-59533B82F9B3}"/>
    <dgm:cxn modelId="{4EF60EA9-9DC7-478F-8273-2C1D7CAC6FC2}" type="presOf" srcId="{2AB25909-D2AB-46D6-B951-21A753724AF7}" destId="{431C8531-85AA-480E-9C40-2419B9BF9C6D}" srcOrd="1" destOrd="0" presId="urn:microsoft.com/office/officeart/2005/8/layout/list1"/>
    <dgm:cxn modelId="{01AC1C1E-10D6-43DF-B296-54EC9E6C0BAC}" type="presParOf" srcId="{B668B096-1BEE-4898-AA81-8ADFC3048217}" destId="{068DBD3D-30FB-4540-961C-160A6A41079A}" srcOrd="0" destOrd="0" presId="urn:microsoft.com/office/officeart/2005/8/layout/list1"/>
    <dgm:cxn modelId="{0E19946B-E163-45CC-AF33-D565D283BC3F}" type="presParOf" srcId="{068DBD3D-30FB-4540-961C-160A6A41079A}" destId="{F9AC1382-E0A1-4F01-B853-93D03689DDDD}" srcOrd="0" destOrd="0" presId="urn:microsoft.com/office/officeart/2005/8/layout/list1"/>
    <dgm:cxn modelId="{C27032B9-AFFA-49B6-BAD5-BC8174CDD07A}" type="presParOf" srcId="{068DBD3D-30FB-4540-961C-160A6A41079A}" destId="{7CE08D23-9DB4-4DF3-B830-DEA8815BCADE}" srcOrd="1" destOrd="0" presId="urn:microsoft.com/office/officeart/2005/8/layout/list1"/>
    <dgm:cxn modelId="{E66E2019-1D88-4581-B2DD-9A72276A2B59}" type="presParOf" srcId="{B668B096-1BEE-4898-AA81-8ADFC3048217}" destId="{023DA355-55C6-490B-A19D-0181CBAFBCE6}" srcOrd="1" destOrd="0" presId="urn:microsoft.com/office/officeart/2005/8/layout/list1"/>
    <dgm:cxn modelId="{1BE48DB5-A6EC-40CA-9493-24B46EFD5595}" type="presParOf" srcId="{B668B096-1BEE-4898-AA81-8ADFC3048217}" destId="{1DC396D0-891E-4B34-9E6C-476117344C9D}" srcOrd="2" destOrd="0" presId="urn:microsoft.com/office/officeart/2005/8/layout/list1"/>
    <dgm:cxn modelId="{94EED00D-F6D0-49B6-8E5E-C42881107ECE}" type="presParOf" srcId="{B668B096-1BEE-4898-AA81-8ADFC3048217}" destId="{CAE2684E-CA33-49C7-94BA-696CD611C378}" srcOrd="3" destOrd="0" presId="urn:microsoft.com/office/officeart/2005/8/layout/list1"/>
    <dgm:cxn modelId="{9B536DEA-AB4E-43C5-893D-84F0FBD1B3D5}" type="presParOf" srcId="{B668B096-1BEE-4898-AA81-8ADFC3048217}" destId="{0A2A33E8-8D01-4A55-A4AF-77CF1C6DF4C7}" srcOrd="4" destOrd="0" presId="urn:microsoft.com/office/officeart/2005/8/layout/list1"/>
    <dgm:cxn modelId="{2571EB12-BF53-43A4-85F6-3C99BA1AA435}" type="presParOf" srcId="{0A2A33E8-8D01-4A55-A4AF-77CF1C6DF4C7}" destId="{A5D40076-1845-4A66-BC7A-EE7F1A7524DA}" srcOrd="0" destOrd="0" presId="urn:microsoft.com/office/officeart/2005/8/layout/list1"/>
    <dgm:cxn modelId="{A7E58F2F-AA34-4F16-88CC-692ACAAE25CC}" type="presParOf" srcId="{0A2A33E8-8D01-4A55-A4AF-77CF1C6DF4C7}" destId="{431C8531-85AA-480E-9C40-2419B9BF9C6D}" srcOrd="1" destOrd="0" presId="urn:microsoft.com/office/officeart/2005/8/layout/list1"/>
    <dgm:cxn modelId="{80487A91-5EE7-479C-9A94-7D31461B10FE}" type="presParOf" srcId="{B668B096-1BEE-4898-AA81-8ADFC3048217}" destId="{3D883F68-78DE-46FD-A461-341C2E6CD276}" srcOrd="5" destOrd="0" presId="urn:microsoft.com/office/officeart/2005/8/layout/list1"/>
    <dgm:cxn modelId="{E344C19A-A668-4174-8C5E-0DCAADD5B9D8}" type="presParOf" srcId="{B668B096-1BEE-4898-AA81-8ADFC3048217}" destId="{47AA2A29-E9DB-4F46-8947-CFABF513A73F}" srcOrd="6" destOrd="0" presId="urn:microsoft.com/office/officeart/2005/8/layout/list1"/>
    <dgm:cxn modelId="{CD22A52D-4850-4BEF-A468-544E4B5AD2DC}" type="presParOf" srcId="{B668B096-1BEE-4898-AA81-8ADFC3048217}" destId="{60C4040C-9916-4794-82BF-CD25E84A9E9A}" srcOrd="7" destOrd="0" presId="urn:microsoft.com/office/officeart/2005/8/layout/list1"/>
    <dgm:cxn modelId="{CC0EEE77-2239-44B1-9986-1ABE8F3413A2}" type="presParOf" srcId="{B668B096-1BEE-4898-AA81-8ADFC3048217}" destId="{8F121DC9-4A6D-44A5-B0F3-EF977A9040C5}" srcOrd="8" destOrd="0" presId="urn:microsoft.com/office/officeart/2005/8/layout/list1"/>
    <dgm:cxn modelId="{088A8A76-9AF9-4EFE-90D4-BB165E9D4D79}" type="presParOf" srcId="{8F121DC9-4A6D-44A5-B0F3-EF977A9040C5}" destId="{C3F2D10A-CCBE-4BBB-A60B-80DF3EA2D188}" srcOrd="0" destOrd="0" presId="urn:microsoft.com/office/officeart/2005/8/layout/list1"/>
    <dgm:cxn modelId="{5AC7B3F7-BB02-480E-8D25-153AAD9EE1CE}" type="presParOf" srcId="{8F121DC9-4A6D-44A5-B0F3-EF977A9040C5}" destId="{A26EA64B-E153-4A2D-98EF-4DBF26C7415D}" srcOrd="1" destOrd="0" presId="urn:microsoft.com/office/officeart/2005/8/layout/list1"/>
    <dgm:cxn modelId="{8F95A59B-07CA-4938-8EDC-D371BDD54B13}" type="presParOf" srcId="{B668B096-1BEE-4898-AA81-8ADFC3048217}" destId="{D12FACCF-118B-4778-B63A-5C5241D5584C}" srcOrd="9" destOrd="0" presId="urn:microsoft.com/office/officeart/2005/8/layout/list1"/>
    <dgm:cxn modelId="{5DB4024F-793A-4256-9B0A-3B9D71C887D3}" type="presParOf" srcId="{B668B096-1BEE-4898-AA81-8ADFC3048217}" destId="{7A3D5557-6B69-4B61-B5BA-688A5C15A67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67ABE7-9164-4AFC-9068-E4AF6ED7F43E}">
      <dsp:nvSpPr>
        <dsp:cNvPr id="0" name=""/>
        <dsp:cNvSpPr/>
      </dsp:nvSpPr>
      <dsp:spPr>
        <a:xfrm>
          <a:off x="673753" y="551500"/>
          <a:ext cx="3288272" cy="3288272"/>
        </a:xfrm>
        <a:prstGeom prst="blockArc">
          <a:avLst>
            <a:gd name="adj1" fmla="val 9054557"/>
            <a:gd name="adj2" fmla="val 16243764"/>
            <a:gd name="adj3" fmla="val 4635"/>
          </a:avLst>
        </a:prstGeom>
        <a:gradFill rotWithShape="0">
          <a:gsLst>
            <a:gs pos="0">
              <a:schemeClr val="accent3">
                <a:hueOff val="6567904"/>
                <a:satOff val="-50632"/>
                <a:lumOff val="1373"/>
                <a:alphaOff val="0"/>
                <a:tint val="98000"/>
                <a:lumMod val="114000"/>
              </a:schemeClr>
            </a:gs>
            <a:gs pos="100000">
              <a:schemeClr val="accent3">
                <a:hueOff val="6567904"/>
                <a:satOff val="-50632"/>
                <a:lumOff val="1373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10D8E44-87BD-4B51-A6DE-57B1B3BF960D}">
      <dsp:nvSpPr>
        <dsp:cNvPr id="0" name=""/>
        <dsp:cNvSpPr/>
      </dsp:nvSpPr>
      <dsp:spPr>
        <a:xfrm>
          <a:off x="555680" y="533111"/>
          <a:ext cx="3602335" cy="3474158"/>
        </a:xfrm>
        <a:prstGeom prst="blockArc">
          <a:avLst>
            <a:gd name="adj1" fmla="val 2135075"/>
            <a:gd name="adj2" fmla="val 9234637"/>
            <a:gd name="adj3" fmla="val 4635"/>
          </a:avLst>
        </a:prstGeom>
        <a:gradFill rotWithShape="0">
          <a:gsLst>
            <a:gs pos="0">
              <a:schemeClr val="accent3">
                <a:hueOff val="3283952"/>
                <a:satOff val="-25316"/>
                <a:lumOff val="686"/>
                <a:alphaOff val="0"/>
                <a:tint val="98000"/>
                <a:lumMod val="114000"/>
              </a:schemeClr>
            </a:gs>
            <a:gs pos="100000">
              <a:schemeClr val="accent3">
                <a:hueOff val="3283952"/>
                <a:satOff val="-25316"/>
                <a:lumOff val="686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C385B5B-D832-4A2E-8820-92B78429DD7F}">
      <dsp:nvSpPr>
        <dsp:cNvPr id="0" name=""/>
        <dsp:cNvSpPr/>
      </dsp:nvSpPr>
      <dsp:spPr>
        <a:xfrm>
          <a:off x="613756" y="572049"/>
          <a:ext cx="3602335" cy="3243782"/>
        </a:xfrm>
        <a:prstGeom prst="blockArc">
          <a:avLst>
            <a:gd name="adj1" fmla="val 16035996"/>
            <a:gd name="adj2" fmla="val 2340271"/>
            <a:gd name="adj3" fmla="val 4635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4733A55-A66E-4CE9-A659-C974D18F47C7}">
      <dsp:nvSpPr>
        <dsp:cNvPr id="0" name=""/>
        <dsp:cNvSpPr/>
      </dsp:nvSpPr>
      <dsp:spPr>
        <a:xfrm>
          <a:off x="1266720" y="1506986"/>
          <a:ext cx="2443827" cy="127181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 Black" panose="020B0A04020102020204" pitchFamily="34" charset="0"/>
            </a:rPr>
            <a:t>PENDISTRIBUSIAN DAN PEMANFAATAN DANA DESA</a:t>
          </a:r>
          <a:endParaRPr lang="en-US" sz="1200" b="1" kern="1200" dirty="0">
            <a:latin typeface="Arial Black" panose="020B0A04020102020204" pitchFamily="34" charset="0"/>
          </a:endParaRPr>
        </a:p>
      </dsp:txBody>
      <dsp:txXfrm>
        <a:off x="1624610" y="1693239"/>
        <a:ext cx="1728047" cy="899309"/>
      </dsp:txXfrm>
    </dsp:sp>
    <dsp:sp modelId="{580A01B2-F63F-4F87-B922-6A6EA8C6087F}">
      <dsp:nvSpPr>
        <dsp:cNvPr id="0" name=""/>
        <dsp:cNvSpPr/>
      </dsp:nvSpPr>
      <dsp:spPr>
        <a:xfrm>
          <a:off x="1316091" y="-56634"/>
          <a:ext cx="2044486" cy="1292733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>
              <a:solidFill>
                <a:schemeClr val="accent1"/>
              </a:solidFill>
              <a:latin typeface="Arial Black" pitchFamily="34" charset="0"/>
              <a:cs typeface="Aharoni" pitchFamily="2" charset="-79"/>
            </a:rPr>
            <a:t>Pengawalan</a:t>
          </a:r>
          <a:endParaRPr lang="en-US" sz="1600" b="1" kern="1200" dirty="0">
            <a:solidFill>
              <a:schemeClr val="accent1"/>
            </a:solidFill>
            <a:latin typeface="Arial Black" pitchFamily="34" charset="0"/>
            <a:cs typeface="Arial" panose="020B0604020202020204" pitchFamily="34" charset="0"/>
          </a:endParaRPr>
        </a:p>
      </dsp:txBody>
      <dsp:txXfrm>
        <a:off x="1615499" y="132682"/>
        <a:ext cx="1445670" cy="914101"/>
      </dsp:txXfrm>
    </dsp:sp>
    <dsp:sp modelId="{56203E72-2592-4C18-B342-54651F414DAB}">
      <dsp:nvSpPr>
        <dsp:cNvPr id="0" name=""/>
        <dsp:cNvSpPr/>
      </dsp:nvSpPr>
      <dsp:spPr>
        <a:xfrm>
          <a:off x="2676598" y="2778802"/>
          <a:ext cx="1972739" cy="851894"/>
        </a:xfrm>
        <a:prstGeom prst="ellipse">
          <a:avLst/>
        </a:prstGeom>
        <a:gradFill rotWithShape="0">
          <a:gsLst>
            <a:gs pos="0">
              <a:schemeClr val="accent3">
                <a:hueOff val="3283952"/>
                <a:satOff val="-25316"/>
                <a:lumOff val="686"/>
                <a:alphaOff val="0"/>
                <a:tint val="98000"/>
                <a:lumMod val="114000"/>
              </a:schemeClr>
            </a:gs>
            <a:gs pos="100000">
              <a:schemeClr val="accent3">
                <a:hueOff val="3283952"/>
                <a:satOff val="-25316"/>
                <a:lumOff val="686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>
              <a:latin typeface="Aharoni" pitchFamily="2" charset="-79"/>
              <a:cs typeface="Aharoni" pitchFamily="2" charset="-79"/>
            </a:rPr>
            <a:t>Pendistribusian</a:t>
          </a:r>
          <a:endParaRPr lang="en-U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65499" y="2903559"/>
        <a:ext cx="1394937" cy="602380"/>
      </dsp:txXfrm>
    </dsp:sp>
    <dsp:sp modelId="{9CA90929-2658-4E4D-A4EE-620554863893}">
      <dsp:nvSpPr>
        <dsp:cNvPr id="0" name=""/>
        <dsp:cNvSpPr/>
      </dsp:nvSpPr>
      <dsp:spPr>
        <a:xfrm>
          <a:off x="-33222" y="2548772"/>
          <a:ext cx="1895352" cy="855419"/>
        </a:xfrm>
        <a:prstGeom prst="ellipse">
          <a:avLst/>
        </a:prstGeom>
        <a:gradFill rotWithShape="0">
          <a:gsLst>
            <a:gs pos="0">
              <a:schemeClr val="accent3">
                <a:hueOff val="6567904"/>
                <a:satOff val="-50632"/>
                <a:lumOff val="1373"/>
                <a:alphaOff val="0"/>
                <a:tint val="98000"/>
                <a:lumMod val="114000"/>
              </a:schemeClr>
            </a:gs>
            <a:gs pos="100000">
              <a:schemeClr val="accent3">
                <a:hueOff val="6567904"/>
                <a:satOff val="-50632"/>
                <a:lumOff val="1373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>
              <a:latin typeface="Arial Black" pitchFamily="34" charset="0"/>
              <a:cs typeface="Aharoni" pitchFamily="2" charset="-79"/>
            </a:rPr>
            <a:t>Pemanfaatan</a:t>
          </a:r>
          <a:r>
            <a:rPr lang="en-US" sz="1400" kern="1200" dirty="0" smtClean="0">
              <a:latin typeface="Arial Black" pitchFamily="34" charset="0"/>
              <a:cs typeface="Aharoni" pitchFamily="2" charset="-79"/>
            </a:rPr>
            <a:t> </a:t>
          </a:r>
          <a:endParaRPr lang="en-US" sz="1400" kern="1200" dirty="0">
            <a:latin typeface="Arial Black" pitchFamily="34" charset="0"/>
            <a:cs typeface="Arial" panose="020B0604020202020204" pitchFamily="34" charset="0"/>
          </a:endParaRPr>
        </a:p>
      </dsp:txBody>
      <dsp:txXfrm>
        <a:off x="244346" y="2674045"/>
        <a:ext cx="1340216" cy="6048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87EC41-3039-41B5-A58F-60CE5C86B9A9}">
      <dsp:nvSpPr>
        <dsp:cNvPr id="0" name=""/>
        <dsp:cNvSpPr/>
      </dsp:nvSpPr>
      <dsp:spPr>
        <a:xfrm>
          <a:off x="-6647504" y="-1019483"/>
          <a:ext cx="7934803" cy="7934803"/>
        </a:xfrm>
        <a:prstGeom prst="blockArc">
          <a:avLst>
            <a:gd name="adj1" fmla="val 18900000"/>
            <a:gd name="adj2" fmla="val 2700000"/>
            <a:gd name="adj3" fmla="val 272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4B306F-21CF-467E-9A20-FFC0AB49E187}">
      <dsp:nvSpPr>
        <dsp:cNvPr id="0" name=""/>
        <dsp:cNvSpPr/>
      </dsp:nvSpPr>
      <dsp:spPr>
        <a:xfrm>
          <a:off x="427521" y="229598"/>
          <a:ext cx="7965897" cy="612665"/>
        </a:xfrm>
        <a:prstGeom prst="rect">
          <a:avLst/>
        </a:prstGeom>
        <a:solidFill>
          <a:srgbClr val="C000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5302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b="1" kern="1200" dirty="0">
              <a:latin typeface="Arial" panose="020B0604020202020204" pitchFamily="34" charset="0"/>
              <a:cs typeface="Arial" panose="020B0604020202020204" pitchFamily="34" charset="0"/>
            </a:rPr>
            <a:t>Mark Up, Pembangunan/pengadaan tidak sesuai spesifikasi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sp:txBody>
      <dsp:txXfrm>
        <a:off x="427521" y="229598"/>
        <a:ext cx="7965897" cy="612665"/>
      </dsp:txXfrm>
    </dsp:sp>
    <dsp:sp modelId="{603CEFE1-AAE5-4FEC-AB3A-6E651CEE42BA}">
      <dsp:nvSpPr>
        <dsp:cNvPr id="0" name=""/>
        <dsp:cNvSpPr/>
      </dsp:nvSpPr>
      <dsp:spPr>
        <a:xfrm>
          <a:off x="123386" y="229707"/>
          <a:ext cx="608268" cy="612448"/>
        </a:xfrm>
        <a:prstGeom prst="ellipse">
          <a:avLst/>
        </a:prstGeom>
        <a:solidFill>
          <a:srgbClr val="002060"/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81083C-1312-4733-8EF5-29A83612D362}">
      <dsp:nvSpPr>
        <dsp:cNvPr id="0" name=""/>
        <dsp:cNvSpPr/>
      </dsp:nvSpPr>
      <dsp:spPr>
        <a:xfrm>
          <a:off x="912748" y="996016"/>
          <a:ext cx="7480670" cy="535368"/>
        </a:xfrm>
        <a:prstGeom prst="rect">
          <a:avLst/>
        </a:prstGeom>
        <a:solidFill>
          <a:srgbClr val="00B05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5302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b="1" kern="1200" dirty="0">
              <a:latin typeface="Arial" panose="020B0604020202020204" pitchFamily="34" charset="0"/>
              <a:cs typeface="Arial" panose="020B0604020202020204" pitchFamily="34" charset="0"/>
            </a:rPr>
            <a:t>Penggelapan honor aparat desa, Penggunaan Dana Desa untuk kepentingan sendiri</a:t>
          </a:r>
        </a:p>
      </dsp:txBody>
      <dsp:txXfrm>
        <a:off x="912748" y="996016"/>
        <a:ext cx="7480670" cy="535368"/>
      </dsp:txXfrm>
    </dsp:sp>
    <dsp:sp modelId="{86B1411E-032A-440C-8D4C-37C7C858747C}">
      <dsp:nvSpPr>
        <dsp:cNvPr id="0" name=""/>
        <dsp:cNvSpPr/>
      </dsp:nvSpPr>
      <dsp:spPr>
        <a:xfrm>
          <a:off x="425375" y="884715"/>
          <a:ext cx="821596" cy="646673"/>
        </a:xfrm>
        <a:prstGeom prst="ellipse">
          <a:avLst/>
        </a:prstGeom>
        <a:solidFill>
          <a:srgbClr val="002060"/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677B56-3EDE-41F7-988B-A80DFF2702CF}">
      <dsp:nvSpPr>
        <dsp:cNvPr id="0" name=""/>
        <dsp:cNvSpPr/>
      </dsp:nvSpPr>
      <dsp:spPr>
        <a:xfrm>
          <a:off x="1286691" y="1684525"/>
          <a:ext cx="7114266" cy="542688"/>
        </a:xfrm>
        <a:prstGeom prst="rect">
          <a:avLst/>
        </a:prstGeom>
        <a:solidFill>
          <a:srgbClr val="7030A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5302" tIns="30480" rIns="30480" bIns="30480" numCol="1" spcCol="1270" anchor="ctr" anchorCtr="0">
          <a:noAutofit/>
        </a:bodyPr>
        <a:lstStyle/>
        <a:p>
          <a:pPr lvl="0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200" b="1" kern="1200" dirty="0"/>
        </a:p>
        <a:p>
          <a:pPr lvl="0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b="1" kern="1200" dirty="0"/>
            <a:t>Penyetoran Dana Desa kepada pejabat di Kecamatan, Kabupaten/Kota</a:t>
          </a: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400" kern="1200" dirty="0"/>
        </a:p>
      </dsp:txBody>
      <dsp:txXfrm>
        <a:off x="1286691" y="1684525"/>
        <a:ext cx="7114266" cy="542688"/>
      </dsp:txXfrm>
    </dsp:sp>
    <dsp:sp modelId="{144473EE-F923-4B08-87F0-4A97B4493ECA}">
      <dsp:nvSpPr>
        <dsp:cNvPr id="0" name=""/>
        <dsp:cNvSpPr/>
      </dsp:nvSpPr>
      <dsp:spPr>
        <a:xfrm>
          <a:off x="808225" y="1524643"/>
          <a:ext cx="740849" cy="695867"/>
        </a:xfrm>
        <a:prstGeom prst="ellipse">
          <a:avLst/>
        </a:prstGeom>
        <a:solidFill>
          <a:srgbClr val="002060"/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6BD66E-54EB-4011-B40E-708A40E571A7}">
      <dsp:nvSpPr>
        <dsp:cNvPr id="0" name=""/>
        <dsp:cNvSpPr/>
      </dsp:nvSpPr>
      <dsp:spPr>
        <a:xfrm>
          <a:off x="1263550" y="2373649"/>
          <a:ext cx="7129868" cy="577971"/>
        </a:xfrm>
        <a:prstGeom prst="rect">
          <a:avLst/>
        </a:prstGeom>
        <a:solidFill>
          <a:srgbClr val="00206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5302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kern="1200" dirty="0"/>
            <a:t>    </a:t>
          </a:r>
          <a:r>
            <a:rPr lang="id-ID" sz="1600" kern="1200" dirty="0"/>
            <a:t>Pembangunan / pengadaan FIktif</a:t>
          </a:r>
        </a:p>
      </dsp:txBody>
      <dsp:txXfrm>
        <a:off x="1263550" y="2373649"/>
        <a:ext cx="7129868" cy="577971"/>
      </dsp:txXfrm>
    </dsp:sp>
    <dsp:sp modelId="{F2A86F26-3D06-4380-82EA-64492459F9C4}">
      <dsp:nvSpPr>
        <dsp:cNvPr id="0" name=""/>
        <dsp:cNvSpPr/>
      </dsp:nvSpPr>
      <dsp:spPr>
        <a:xfrm>
          <a:off x="876612" y="2297078"/>
          <a:ext cx="773875" cy="619802"/>
        </a:xfrm>
        <a:prstGeom prst="ellipse">
          <a:avLst/>
        </a:prstGeom>
        <a:solidFill>
          <a:srgbClr val="002060"/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C4997E-537B-45CE-BA80-8825F3F1110E}">
      <dsp:nvSpPr>
        <dsp:cNvPr id="0" name=""/>
        <dsp:cNvSpPr/>
      </dsp:nvSpPr>
      <dsp:spPr>
        <a:xfrm>
          <a:off x="1414140" y="3092394"/>
          <a:ext cx="6981442" cy="582933"/>
        </a:xfrm>
        <a:prstGeom prst="rect">
          <a:avLst/>
        </a:prstGeom>
        <a:solidFill>
          <a:srgbClr val="8000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5302" tIns="30480" rIns="30480" bIns="30480" numCol="1" spcCol="1270" anchor="ctr" anchorCtr="0">
          <a:noAutofit/>
        </a:bodyPr>
        <a:lstStyle/>
        <a:p>
          <a:pPr lvl="0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200" b="1" kern="1200" dirty="0"/>
        </a:p>
        <a:p>
          <a:pPr lvl="0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b="1" kern="1200" dirty="0"/>
            <a:t>Kongkolikong pembelian materiil bahan bangunan</a:t>
          </a: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200" b="1" kern="1200" dirty="0"/>
        </a:p>
      </dsp:txBody>
      <dsp:txXfrm>
        <a:off x="1414140" y="3092394"/>
        <a:ext cx="6981442" cy="582933"/>
      </dsp:txXfrm>
    </dsp:sp>
    <dsp:sp modelId="{A62E69AF-6E47-435D-AFCE-A4FECA85F8E1}">
      <dsp:nvSpPr>
        <dsp:cNvPr id="0" name=""/>
        <dsp:cNvSpPr/>
      </dsp:nvSpPr>
      <dsp:spPr>
        <a:xfrm>
          <a:off x="957691" y="3062772"/>
          <a:ext cx="726837" cy="628723"/>
        </a:xfrm>
        <a:prstGeom prst="ellipse">
          <a:avLst/>
        </a:prstGeom>
        <a:solidFill>
          <a:srgbClr val="002060"/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CA7885-AEAA-41E0-8085-209AF4A4BD18}">
      <dsp:nvSpPr>
        <dsp:cNvPr id="0" name=""/>
        <dsp:cNvSpPr/>
      </dsp:nvSpPr>
      <dsp:spPr>
        <a:xfrm>
          <a:off x="974537" y="3857335"/>
          <a:ext cx="7483662" cy="660256"/>
        </a:xfrm>
        <a:prstGeom prst="rect">
          <a:avLst/>
        </a:prstGeom>
        <a:solidFill>
          <a:srgbClr val="FF00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5302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500" b="1" kern="1200" dirty="0"/>
            <a:t>    </a:t>
          </a:r>
          <a:r>
            <a:rPr lang="id-ID" sz="1800" b="1" kern="1200" dirty="0"/>
            <a:t>Pembangunan Dana Desa tidak sesuai peruntukan</a:t>
          </a:r>
        </a:p>
      </dsp:txBody>
      <dsp:txXfrm>
        <a:off x="974537" y="3857335"/>
        <a:ext cx="7483662" cy="660256"/>
      </dsp:txXfrm>
    </dsp:sp>
    <dsp:sp modelId="{642E417D-AEC7-4E2F-92C0-117800EAA6E3}">
      <dsp:nvSpPr>
        <dsp:cNvPr id="0" name=""/>
        <dsp:cNvSpPr/>
      </dsp:nvSpPr>
      <dsp:spPr>
        <a:xfrm>
          <a:off x="779193" y="3856998"/>
          <a:ext cx="675627" cy="660591"/>
        </a:xfrm>
        <a:prstGeom prst="ellipse">
          <a:avLst/>
        </a:prstGeom>
        <a:solidFill>
          <a:srgbClr val="002060"/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6CF5C9-0644-4B06-85E4-7BBBB4C5DB0B}">
      <dsp:nvSpPr>
        <dsp:cNvPr id="0" name=""/>
        <dsp:cNvSpPr/>
      </dsp:nvSpPr>
      <dsp:spPr>
        <a:xfrm>
          <a:off x="1174762" y="4747298"/>
          <a:ext cx="7226264" cy="668491"/>
        </a:xfrm>
        <a:prstGeom prst="rect">
          <a:avLst/>
        </a:prstGeom>
        <a:solidFill>
          <a:srgbClr val="00B0F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5302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b="1" kern="1200" dirty="0">
              <a:solidFill>
                <a:schemeClr val="bg2">
                  <a:lumMod val="75000"/>
                </a:schemeClr>
              </a:solidFill>
            </a:rPr>
            <a:t>Kerja sama dengan pekerja untuk mengurangoi volume pekerjaan</a:t>
          </a:r>
        </a:p>
      </dsp:txBody>
      <dsp:txXfrm>
        <a:off x="1174762" y="4747298"/>
        <a:ext cx="7226264" cy="668491"/>
      </dsp:txXfrm>
    </dsp:sp>
    <dsp:sp modelId="{71A80E61-9CE6-4AB5-B6E4-F8C0D8F9C7D7}">
      <dsp:nvSpPr>
        <dsp:cNvPr id="0" name=""/>
        <dsp:cNvSpPr/>
      </dsp:nvSpPr>
      <dsp:spPr>
        <a:xfrm>
          <a:off x="693060" y="4747298"/>
          <a:ext cx="728472" cy="708472"/>
        </a:xfrm>
        <a:prstGeom prst="ellipse">
          <a:avLst/>
        </a:prstGeom>
        <a:solidFill>
          <a:srgbClr val="002060"/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C396D0-891E-4B34-9E6C-476117344C9D}">
      <dsp:nvSpPr>
        <dsp:cNvPr id="0" name=""/>
        <dsp:cNvSpPr/>
      </dsp:nvSpPr>
      <dsp:spPr>
        <a:xfrm>
          <a:off x="0" y="578216"/>
          <a:ext cx="53340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E08D23-9DB4-4DF3-B830-DEA8815BCADE}">
      <dsp:nvSpPr>
        <dsp:cNvPr id="0" name=""/>
        <dsp:cNvSpPr/>
      </dsp:nvSpPr>
      <dsp:spPr>
        <a:xfrm>
          <a:off x="266700" y="19786"/>
          <a:ext cx="4510318" cy="868390"/>
        </a:xfrm>
        <a:prstGeom prst="roundRect">
          <a:avLst/>
        </a:prstGeom>
        <a:solidFill>
          <a:srgbClr val="0070C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1129" tIns="0" rIns="141129" bIns="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b="1" kern="1200" dirty="0">
              <a:solidFill>
                <a:schemeClr val="tx1"/>
              </a:solidFill>
            </a:rPr>
            <a:t>Membiayai Bidang Pembangunan Desa dan Bidang pemberdayaan masyarakat.</a:t>
          </a:r>
        </a:p>
      </dsp:txBody>
      <dsp:txXfrm>
        <a:off x="309091" y="62177"/>
        <a:ext cx="4425536" cy="783608"/>
      </dsp:txXfrm>
    </dsp:sp>
    <dsp:sp modelId="{47AA2A29-E9DB-4F46-8947-CFABF513A73F}">
      <dsp:nvSpPr>
        <dsp:cNvPr id="0" name=""/>
        <dsp:cNvSpPr/>
      </dsp:nvSpPr>
      <dsp:spPr>
        <a:xfrm>
          <a:off x="0" y="1699078"/>
          <a:ext cx="53340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1C8531-85AA-480E-9C40-2419B9BF9C6D}">
      <dsp:nvSpPr>
        <dsp:cNvPr id="0" name=""/>
        <dsp:cNvSpPr/>
      </dsp:nvSpPr>
      <dsp:spPr>
        <a:xfrm>
          <a:off x="266700" y="1220816"/>
          <a:ext cx="4488550" cy="788222"/>
        </a:xfrm>
        <a:prstGeom prst="roundRect">
          <a:avLst/>
        </a:prstGeom>
        <a:solidFill>
          <a:srgbClr val="5FB198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1129" tIns="0" rIns="141129" bIns="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b="1" kern="1200" dirty="0">
              <a:solidFill>
                <a:schemeClr val="bg1"/>
              </a:solidFill>
            </a:rPr>
            <a:t>Diprioritaskan untuk membiayai pembangunan dan pemerdayaan masyarakat</a:t>
          </a:r>
        </a:p>
      </dsp:txBody>
      <dsp:txXfrm>
        <a:off x="305178" y="1259294"/>
        <a:ext cx="4411594" cy="711266"/>
      </dsp:txXfrm>
    </dsp:sp>
    <dsp:sp modelId="{7A3D5557-6B69-4B61-B5BA-688A5C15A67D}">
      <dsp:nvSpPr>
        <dsp:cNvPr id="0" name=""/>
        <dsp:cNvSpPr/>
      </dsp:nvSpPr>
      <dsp:spPr>
        <a:xfrm>
          <a:off x="0" y="3303441"/>
          <a:ext cx="53340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6EA64B-E153-4A2D-98EF-4DBF26C7415D}">
      <dsp:nvSpPr>
        <dsp:cNvPr id="0" name=""/>
        <dsp:cNvSpPr/>
      </dsp:nvSpPr>
      <dsp:spPr>
        <a:xfrm>
          <a:off x="266439" y="2341678"/>
          <a:ext cx="4513150" cy="1483294"/>
        </a:xfrm>
        <a:prstGeom prst="roundRect">
          <a:avLst/>
        </a:prstGeom>
        <a:solidFill>
          <a:schemeClr val="bg2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1129" tIns="0" rIns="141129" bIns="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b="1" kern="1200" dirty="0">
              <a:solidFill>
                <a:srgbClr val="002060"/>
              </a:solidFill>
            </a:rPr>
            <a:t>Pembangunan dan Pemberdayaan Masyarakat dilaksanakan sesuai prioritas penggunaan Dana Desa yang ditetapkan oleh menteri Desa, Pembangunan Daerah Tertinggal dan </a:t>
          </a:r>
          <a:r>
            <a:rPr lang="id-ID" sz="1600" b="1" kern="1200" dirty="0" smtClean="0">
              <a:solidFill>
                <a:srgbClr val="002060"/>
              </a:solidFill>
            </a:rPr>
            <a:t>Transmigrasi</a:t>
          </a:r>
          <a:endParaRPr lang="id-ID" sz="1600" b="1" kern="1200" dirty="0">
            <a:solidFill>
              <a:srgbClr val="002060"/>
            </a:solidFill>
          </a:endParaRPr>
        </a:p>
      </dsp:txBody>
      <dsp:txXfrm>
        <a:off x="338847" y="2414086"/>
        <a:ext cx="4368334" cy="13384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7841" cy="466436"/>
          </a:xfrm>
          <a:prstGeom prst="rect">
            <a:avLst/>
          </a:prstGeom>
        </p:spPr>
        <p:txBody>
          <a:bodyPr vert="horz" lIns="79394" tIns="39698" rIns="79394" bIns="39698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1" cy="466436"/>
          </a:xfrm>
          <a:prstGeom prst="rect">
            <a:avLst/>
          </a:prstGeom>
        </p:spPr>
        <p:txBody>
          <a:bodyPr vert="horz" lIns="79394" tIns="39698" rIns="79394" bIns="39698" rtlCol="0"/>
          <a:lstStyle>
            <a:lvl1pPr algn="r">
              <a:defRPr sz="1100"/>
            </a:lvl1pPr>
          </a:lstStyle>
          <a:p>
            <a:fld id="{707887F2-99E3-45C5-A7A9-1CE636D7252D}" type="datetimeFigureOut">
              <a:rPr lang="en-US" smtClean="0"/>
              <a:pPr/>
              <a:t>3/26/2019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1160463"/>
            <a:ext cx="5578475" cy="31384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79394" tIns="39698" rIns="79394" bIns="3969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4"/>
            <a:ext cx="5608320" cy="3660457"/>
          </a:xfrm>
          <a:prstGeom prst="rect">
            <a:avLst/>
          </a:prstGeom>
        </p:spPr>
        <p:txBody>
          <a:bodyPr vert="horz" lIns="79394" tIns="39698" rIns="79394" bIns="3969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71"/>
            <a:ext cx="3037841" cy="466434"/>
          </a:xfrm>
          <a:prstGeom prst="rect">
            <a:avLst/>
          </a:prstGeom>
        </p:spPr>
        <p:txBody>
          <a:bodyPr vert="horz" lIns="79394" tIns="39698" rIns="79394" bIns="39698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71"/>
            <a:ext cx="3037841" cy="466434"/>
          </a:xfrm>
          <a:prstGeom prst="rect">
            <a:avLst/>
          </a:prstGeom>
        </p:spPr>
        <p:txBody>
          <a:bodyPr vert="horz" lIns="79394" tIns="39698" rIns="79394" bIns="39698" rtlCol="0" anchor="b"/>
          <a:lstStyle>
            <a:lvl1pPr algn="r">
              <a:defRPr sz="1100"/>
            </a:lvl1pPr>
          </a:lstStyle>
          <a:p>
            <a:fld id="{38C60E59-2E41-402C-B065-5214E2B96F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02904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C60E59-2E41-402C-B065-5214E2B96F5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37299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9AD3C-2431-4BCD-BC21-4F506EAF379F}" type="datetimeFigureOut">
              <a:rPr lang="en-US" smtClean="0"/>
              <a:pPr/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47975-8DD8-48A2-88AD-1CEACEC264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54683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9AD3C-2431-4BCD-BC21-4F506EAF379F}" type="datetimeFigureOut">
              <a:rPr lang="en-US" smtClean="0"/>
              <a:pPr/>
              <a:t>3/26/2019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47975-8DD8-48A2-88AD-1CEACEC264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8359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9AD3C-2431-4BCD-BC21-4F506EAF379F}" type="datetimeFigureOut">
              <a:rPr lang="en-US" smtClean="0"/>
              <a:pPr/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47975-8DD8-48A2-88AD-1CEACEC264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327071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9AD3C-2431-4BCD-BC21-4F506EAF379F}" type="datetimeFigureOut">
              <a:rPr lang="en-US" smtClean="0"/>
              <a:pPr/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47975-8DD8-48A2-88AD-1CEACEC264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7461934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9AD3C-2431-4BCD-BC21-4F506EAF379F}" type="datetimeFigureOut">
              <a:rPr lang="en-US" smtClean="0"/>
              <a:pPr/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47975-8DD8-48A2-88AD-1CEACEC264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650622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9AD3C-2431-4BCD-BC21-4F506EAF379F}" type="datetimeFigureOut">
              <a:rPr lang="en-US" smtClean="0"/>
              <a:pPr/>
              <a:t>3/26/2019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47975-8DD8-48A2-88AD-1CEACEC264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267846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9AD3C-2431-4BCD-BC21-4F506EAF379F}" type="datetimeFigureOut">
              <a:rPr lang="en-US" smtClean="0"/>
              <a:pPr/>
              <a:t>3/26/2019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47975-8DD8-48A2-88AD-1CEACEC264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584692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9AD3C-2431-4BCD-BC21-4F506EAF379F}" type="datetimeFigureOut">
              <a:rPr lang="en-US" smtClean="0"/>
              <a:pPr/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47975-8DD8-48A2-88AD-1CEACEC264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3290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9AD3C-2431-4BCD-BC21-4F506EAF379F}" type="datetimeFigureOut">
              <a:rPr lang="en-US" smtClean="0"/>
              <a:pPr/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47975-8DD8-48A2-88AD-1CEACEC264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01010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9AD3C-2431-4BCD-BC21-4F506EAF379F}" type="datetimeFigureOut">
              <a:rPr lang="en-US" smtClean="0"/>
              <a:pPr/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47975-8DD8-48A2-88AD-1CEACEC264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61636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9AD3C-2431-4BCD-BC21-4F506EAF379F}" type="datetimeFigureOut">
              <a:rPr lang="en-US" smtClean="0"/>
              <a:pPr/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47975-8DD8-48A2-88AD-1CEACEC264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9214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9AD3C-2431-4BCD-BC21-4F506EAF379F}" type="datetimeFigureOut">
              <a:rPr lang="en-US" smtClean="0"/>
              <a:pPr/>
              <a:t>3/26/2019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47975-8DD8-48A2-88AD-1CEACEC264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47359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9AD3C-2431-4BCD-BC21-4F506EAF379F}" type="datetimeFigureOut">
              <a:rPr lang="en-US" smtClean="0"/>
              <a:pPr/>
              <a:t>3/26/2019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47975-8DD8-48A2-88AD-1CEACEC264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0224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9AD3C-2431-4BCD-BC21-4F506EAF379F}" type="datetimeFigureOut">
              <a:rPr lang="en-US" smtClean="0"/>
              <a:pPr/>
              <a:t>3/26/2019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47975-8DD8-48A2-88AD-1CEACEC264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38670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9AD3C-2431-4BCD-BC21-4F506EAF379F}" type="datetimeFigureOut">
              <a:rPr lang="en-US" smtClean="0"/>
              <a:pPr/>
              <a:t>3/26/2019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47975-8DD8-48A2-88AD-1CEACEC264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1721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9AD3C-2431-4BCD-BC21-4F506EAF379F}" type="datetimeFigureOut">
              <a:rPr lang="en-US" smtClean="0"/>
              <a:pPr/>
              <a:t>3/26/2019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47975-8DD8-48A2-88AD-1CEACEC264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90922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9AD3C-2431-4BCD-BC21-4F506EAF379F}" type="datetimeFigureOut">
              <a:rPr lang="en-US" smtClean="0"/>
              <a:pPr/>
              <a:t>3/26/2019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47975-8DD8-48A2-88AD-1CEACEC264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63627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B59AD3C-2431-4BCD-BC21-4F506EAF379F}" type="datetimeFigureOut">
              <a:rPr lang="en-US" smtClean="0"/>
              <a:pPr/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47975-8DD8-48A2-88AD-1CEACEC264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725109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diagramData" Target="../diagrams/data3.xml"/><Relationship Id="rId7" Type="http://schemas.openxmlformats.org/officeDocument/2006/relationships/image" Target="../media/image1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diagramData" Target="../diagrams/data1.xml"/><Relationship Id="rId7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866273" y="0"/>
            <a:ext cx="12192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984279" cy="2038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7005052" y="5555950"/>
            <a:ext cx="5471583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ln w="5080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ln w="5080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400" b="1" dirty="0" smtClean="0">
                <a:ln w="5080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Gunungkidul</a:t>
            </a:r>
            <a:r>
              <a:rPr lang="en-US" sz="1400" b="1" dirty="0" smtClean="0">
                <a:ln w="5080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id-ID" sz="1400" b="1" dirty="0" smtClean="0">
                <a:ln w="5080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27 Maret   </a:t>
            </a:r>
            <a:r>
              <a:rPr lang="en-US" sz="1400" b="1" dirty="0" smtClean="0">
                <a:ln w="5080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2019</a:t>
            </a:r>
            <a:endParaRPr lang="en-US" sz="1400" b="1" dirty="0">
              <a:ln w="50800"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448793" y="5519336"/>
            <a:ext cx="4461300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448793" y="6725501"/>
            <a:ext cx="4461302" cy="56299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969684" y="2971800"/>
            <a:ext cx="6661149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491915" y="3036719"/>
            <a:ext cx="11373853" cy="1138773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2800" b="1" dirty="0" smtClean="0">
                <a:latin typeface="Arial Black" pitchFamily="34" charset="0"/>
              </a:rPr>
              <a:t>PROGRAM ”JAGA DESA”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20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itchFamily="34" charset="0"/>
              </a:rPr>
              <a:t>PENGAWALAN TERHADAP PENDISTRIBUSIAN DAN PEMANFAATAN DANA DESA TAHUN 2019</a:t>
            </a:r>
            <a:endParaRPr lang="en-US" sz="2000" b="1" i="1" dirty="0">
              <a:solidFill>
                <a:schemeClr val="accent1">
                  <a:lumMod val="60000"/>
                  <a:lumOff val="4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39915" y="259307"/>
            <a:ext cx="1293068" cy="132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4567983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sp>
        <p:nvSpPr>
          <p:cNvPr id="4" name="Flowchart: Sequential Access Storage 3"/>
          <p:cNvSpPr>
            <a:spLocks noChangeArrowheads="1"/>
          </p:cNvSpPr>
          <p:nvPr/>
        </p:nvSpPr>
        <p:spPr bwMode="auto">
          <a:xfrm>
            <a:off x="2095500" y="2461418"/>
            <a:ext cx="2743200" cy="1905000"/>
          </a:xfrm>
          <a:prstGeom prst="flowChartMagneticTap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d-ID" altLang="id-ID" sz="2000" b="1" dirty="0">
                <a:solidFill>
                  <a:srgbClr val="002060"/>
                </a:solidFill>
                <a:latin typeface="Arial" charset="0"/>
              </a:rPr>
              <a:t>PENGGUNAAN </a:t>
            </a:r>
            <a:endParaRPr lang="en-US" altLang="id-ID" sz="2000" b="1" dirty="0" smtClean="0">
              <a:solidFill>
                <a:srgbClr val="002060"/>
              </a:solidFill>
              <a:latin typeface="Arial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d-ID" altLang="id-ID" sz="2000" b="1" dirty="0" smtClean="0">
                <a:solidFill>
                  <a:srgbClr val="002060"/>
                </a:solidFill>
                <a:latin typeface="Arial" charset="0"/>
              </a:rPr>
              <a:t>DANA </a:t>
            </a:r>
            <a:endParaRPr lang="id-ID" altLang="id-ID" sz="2000" b="1" dirty="0">
              <a:solidFill>
                <a:srgbClr val="002060"/>
              </a:solidFill>
              <a:latin typeface="Arial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d-ID" altLang="id-ID" sz="2000" b="1" dirty="0">
                <a:solidFill>
                  <a:srgbClr val="002060"/>
                </a:solidFill>
                <a:latin typeface="Arial" charset="0"/>
              </a:rPr>
              <a:t>DESA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2800033400"/>
              </p:ext>
            </p:extLst>
          </p:nvPr>
        </p:nvGraphicFramePr>
        <p:xfrm>
          <a:off x="5190671" y="1242218"/>
          <a:ext cx="5334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5495471" y="5404184"/>
            <a:ext cx="4461330" cy="1054668"/>
            <a:chOff x="266700" y="2743300"/>
            <a:chExt cx="3733800" cy="945928"/>
          </a:xfrm>
        </p:grpSpPr>
        <p:sp>
          <p:nvSpPr>
            <p:cNvPr id="7" name="Rounded Rectangle 6"/>
            <p:cNvSpPr/>
            <p:nvPr/>
          </p:nvSpPr>
          <p:spPr>
            <a:xfrm>
              <a:off x="266700" y="2743300"/>
              <a:ext cx="3733800" cy="915773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defRPr/>
              </a:pPr>
              <a:r>
                <a:rPr lang="id-ID" sz="1600" b="1" dirty="0">
                  <a:solidFill>
                    <a:schemeClr val="bg1"/>
                  </a:solidFill>
                </a:rPr>
                <a:t>Prioritas Pembangunan Dana Desa dilengkapi dengan pedoman umum pelaksanaan Penggunanan Dana Desa.</a:t>
              </a:r>
            </a:p>
          </p:txBody>
        </p:sp>
        <p:sp>
          <p:nvSpPr>
            <p:cNvPr id="8" name="Rounded Rectangle 4"/>
            <p:cNvSpPr/>
            <p:nvPr/>
          </p:nvSpPr>
          <p:spPr>
            <a:xfrm>
              <a:off x="311150" y="2863922"/>
              <a:ext cx="3644900" cy="8253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41129" tIns="0" rIns="141129" bIns="0" spcCol="127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3779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id-ID" sz="1400"/>
            </a:p>
          </p:txBody>
        </p:sp>
      </p:grpSp>
      <p:sp>
        <p:nvSpPr>
          <p:cNvPr id="10" name="Title 1"/>
          <p:cNvSpPr>
            <a:spLocks noGrp="1"/>
          </p:cNvSpPr>
          <p:nvPr/>
        </p:nvSpPr>
        <p:spPr bwMode="auto">
          <a:xfrm>
            <a:off x="614700" y="275498"/>
            <a:ext cx="5638800" cy="762000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9pPr>
          </a:lstStyle>
          <a:p>
            <a:pPr>
              <a:defRPr/>
            </a:pPr>
            <a:r>
              <a:rPr lang="id-ID" sz="3200" b="1" dirty="0"/>
              <a:t>PENGGUNAAN DANA DESA</a:t>
            </a:r>
          </a:p>
        </p:txBody>
      </p:sp>
      <p:pic>
        <p:nvPicPr>
          <p:cNvPr id="11" name="Picture 7" descr="http://3.bp.blogspot.com/-sqFxK5gHHXQ/V607EzR43BI/AAAAAAAAFT8/XHYMUOzsHXUnIgCAw2T6MRnZ_zrgBkSOACK4B/s1600/Kejaksaan%2BAgung%2BRI%2BVector%2Blogo%2BFull%2BColor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600" y="6248401"/>
            <a:ext cx="12192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219200" y="6553201"/>
            <a:ext cx="10890251" cy="193675"/>
          </a:xfrm>
          <a:prstGeom prst="rect">
            <a:avLst/>
          </a:prstGeom>
          <a:solidFill>
            <a:srgbClr val="057921"/>
          </a:solidFill>
          <a:ln>
            <a:solidFill>
              <a:srgbClr val="1DD6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accent1">
                    <a:lumMod val="20000"/>
                    <a:lumOff val="80000"/>
                  </a:schemeClr>
                </a:solidFill>
                <a:latin typeface="Britannic Bold" pitchFamily="34" charset="0"/>
              </a:rPr>
              <a:t>KEJAKSAAN REPUBLIK INDONESIA</a:t>
            </a:r>
          </a:p>
        </p:txBody>
      </p:sp>
    </p:spTree>
    <p:extLst>
      <p:ext uri="{BB962C8B-B14F-4D97-AF65-F5344CB8AC3E}">
        <p14:creationId xmlns:p14="http://schemas.microsoft.com/office/powerpoint/2010/main" xmlns="" val="3118380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 bwMode="auto">
          <a:xfrm>
            <a:off x="2667000" y="1638300"/>
            <a:ext cx="2362200" cy="2057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rPr>
              <a:t>MINDSET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d-ID" sz="2000" b="1" dirty="0">
                <a:solidFill>
                  <a:schemeClr val="bg1"/>
                </a:solidFill>
                <a:latin typeface="Arial" pitchFamily="34" charset="0"/>
              </a:rPr>
              <a:t>PENGELOLAAN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d-ID" sz="2000" b="1" dirty="0">
                <a:solidFill>
                  <a:schemeClr val="bg1"/>
                </a:solidFill>
                <a:latin typeface="Arial" pitchFamily="34" charset="0"/>
              </a:rPr>
              <a:t>DANA DESA</a:t>
            </a:r>
            <a:endParaRPr kumimoji="0" lang="id-ID" sz="2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5791200" y="876300"/>
            <a:ext cx="3962400" cy="914400"/>
          </a:xfrm>
          <a:prstGeom prst="round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14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</a:rPr>
              <a:t>HARUS SESUAI KETENTUAN DAN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d-ID" sz="1400" b="1" dirty="0">
                <a:latin typeface="Arial" pitchFamily="34" charset="0"/>
              </a:rPr>
              <a:t>PERATURAN PERUNDANG-UNDANGAN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14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</a:rPr>
              <a:t>YANG</a:t>
            </a:r>
            <a:r>
              <a:rPr kumimoji="0" lang="id-ID" sz="1400" b="1" i="0" u="none" strike="noStrike" cap="none" normalizeH="0" dirty="0">
                <a:ln>
                  <a:noFill/>
                </a:ln>
                <a:effectLst/>
                <a:latin typeface="Arial" pitchFamily="34" charset="0"/>
              </a:rPr>
              <a:t> BERLAKU</a:t>
            </a:r>
            <a:endParaRPr kumimoji="0" lang="id-ID" sz="1400" b="1" i="0" u="none" strike="noStrike" cap="none" normalizeH="0" baseline="0" dirty="0">
              <a:ln>
                <a:noFill/>
              </a:ln>
              <a:effectLst/>
              <a:latin typeface="Arial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d-ID" sz="1400" b="1" dirty="0">
                <a:solidFill>
                  <a:srgbClr val="002060"/>
                </a:solidFill>
                <a:latin typeface="Arial" pitchFamily="34" charset="0"/>
              </a:rPr>
              <a:t>“SELAMAT”</a:t>
            </a:r>
            <a:endParaRPr kumimoji="0" lang="id-ID" sz="14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5792190" y="2095500"/>
            <a:ext cx="3961410" cy="914400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1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</a:rPr>
              <a:t> </a:t>
            </a:r>
            <a:r>
              <a:rPr kumimoji="0" lang="id-ID" sz="1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</a:rPr>
              <a:t>TIDAK SESUAI KETENTUAN </a:t>
            </a:r>
          </a:p>
          <a:p>
            <a:pPr algn="ctr" eaLnBrk="0" hangingPunct="0"/>
            <a:r>
              <a:rPr kumimoji="0" lang="id-ID" sz="1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</a:rPr>
              <a:t>PERUNDANG-UNDANGAN</a:t>
            </a:r>
          </a:p>
          <a:p>
            <a:pPr algn="ctr" eaLnBrk="0" hangingPunct="0"/>
            <a:r>
              <a:rPr kumimoji="0" lang="id-ID" sz="1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</a:rPr>
              <a:t>YANG ADA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d-ID" sz="1400" b="1" dirty="0">
                <a:solidFill>
                  <a:srgbClr val="002060"/>
                </a:solidFill>
                <a:latin typeface="Arial" pitchFamily="34" charset="0"/>
              </a:rPr>
              <a:t>“KORUPSI”</a:t>
            </a:r>
            <a:endParaRPr kumimoji="0" lang="id-ID" sz="14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792190" y="3314700"/>
            <a:ext cx="3961410" cy="9144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1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</a:rPr>
              <a:t>“</a:t>
            </a:r>
            <a:r>
              <a:rPr kumimoji="0" lang="id-ID" sz="1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</a:rPr>
              <a:t>NIAT” JAHAT UNTUK</a:t>
            </a:r>
            <a:r>
              <a:rPr kumimoji="0" lang="id-ID" sz="1400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</a:rPr>
              <a:t> TIDAK MEMATUHI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d-ID" sz="1400" b="1" dirty="0">
                <a:solidFill>
                  <a:srgbClr val="FF0000"/>
                </a:solidFill>
                <a:latin typeface="Arial" pitchFamily="34" charset="0"/>
              </a:rPr>
              <a:t>KETENTUAN PERATURAN PERUNDANG-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1400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</a:rPr>
              <a:t>UNDANGAN YANG BERLAKU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d-ID" sz="1400" b="1" baseline="0" dirty="0">
                <a:solidFill>
                  <a:srgbClr val="002060"/>
                </a:solidFill>
                <a:latin typeface="Arial" pitchFamily="34" charset="0"/>
              </a:rPr>
              <a:t>“KORUPSI”</a:t>
            </a:r>
            <a:endParaRPr kumimoji="0" lang="id-ID" sz="14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sp>
        <p:nvSpPr>
          <p:cNvPr id="12" name="Left Bracket 11"/>
          <p:cNvSpPr/>
          <p:nvPr/>
        </p:nvSpPr>
        <p:spPr bwMode="auto">
          <a:xfrm>
            <a:off x="5562600" y="1104900"/>
            <a:ext cx="45719" cy="2895600"/>
          </a:xfrm>
          <a:prstGeom prst="leftBracke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5600700" y="4000500"/>
            <a:ext cx="266700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 bwMode="auto">
          <a:xfrm>
            <a:off x="5562600" y="1104900"/>
            <a:ext cx="266700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ight Arrow 14"/>
          <p:cNvSpPr/>
          <p:nvPr/>
        </p:nvSpPr>
        <p:spPr bwMode="auto">
          <a:xfrm>
            <a:off x="5105400" y="2487168"/>
            <a:ext cx="304800" cy="2941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7" name="Picture 7" descr="http://3.bp.blogspot.com/-sqFxK5gHHXQ/V607EzR43BI/AAAAAAAAFT8/XHYMUOzsHXUnIgCAw2T6MRnZ_zrgBkSOACK4B/s1600/Kejaksaan%2BAgung%2BRI%2BVector%2Blogo%2BFull%2BColo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600" y="6248401"/>
            <a:ext cx="12192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1219200" y="6553201"/>
            <a:ext cx="10890251" cy="193675"/>
          </a:xfrm>
          <a:prstGeom prst="rect">
            <a:avLst/>
          </a:prstGeom>
          <a:solidFill>
            <a:srgbClr val="057921"/>
          </a:solidFill>
          <a:ln>
            <a:solidFill>
              <a:srgbClr val="1DD6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accent1">
                    <a:lumMod val="20000"/>
                    <a:lumOff val="80000"/>
                  </a:schemeClr>
                </a:solidFill>
                <a:latin typeface="Britannic Bold" pitchFamily="34" charset="0"/>
              </a:rPr>
              <a:t>KEJAKSAAN REPUBLIK INDONESIA</a:t>
            </a:r>
          </a:p>
        </p:txBody>
      </p:sp>
    </p:spTree>
    <p:extLst>
      <p:ext uri="{BB962C8B-B14F-4D97-AF65-F5344CB8AC3E}">
        <p14:creationId xmlns:p14="http://schemas.microsoft.com/office/powerpoint/2010/main" xmlns="" val="372706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 bwMode="auto">
          <a:xfrm>
            <a:off x="863605" y="2480629"/>
            <a:ext cx="3142343" cy="752992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rPr>
              <a:t>DASAR HUKUM</a:t>
            </a:r>
            <a:endParaRPr kumimoji="0" lang="id-ID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7026007" y="2520545"/>
            <a:ext cx="4107542" cy="1132726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</a:rPr>
              <a:t>TATA CARA PENGADAAN/JASA DI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</a:rPr>
              <a:t> DESA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</a:rPr>
              <a:t>YANG PEMBIAYAANNYA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baseline="0" dirty="0" smtClean="0">
                <a:solidFill>
                  <a:srgbClr val="FF0000"/>
                </a:solidFill>
                <a:latin typeface="Arial" pitchFamily="34" charset="0"/>
              </a:rPr>
              <a:t>BERSUMBER</a:t>
            </a:r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</a:rPr>
              <a:t> DARI APB DESA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</a:rPr>
              <a:t>DIATUR OLEH BUPATI/WALIKOTA</a:t>
            </a:r>
            <a:endParaRPr kumimoji="0" lang="id-ID" sz="16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181604" y="4533326"/>
            <a:ext cx="6212109" cy="827722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</a:rPr>
              <a:t>TIDAK MENGIKUTI ATURAN DALAM PERPRES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</a:rPr>
              <a:t> 54 TAHUN 2010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baseline="0" dirty="0" smtClean="0">
                <a:solidFill>
                  <a:srgbClr val="FF0000"/>
                </a:solidFill>
                <a:latin typeface="Arial" pitchFamily="34" charset="0"/>
              </a:rPr>
              <a:t>TENTANG</a:t>
            </a:r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</a:rPr>
              <a:t> PENGADAAN BARANG DAN JASA PEMERINTAH</a:t>
            </a:r>
            <a:endParaRPr kumimoji="0" lang="id-ID" sz="14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863605" y="3954507"/>
            <a:ext cx="3962400" cy="992680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rPr>
              <a:t>PERKA LKPP NO. 13 TAHUN 2013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</a:rPr>
              <a:t>TTG. PEDOMAN TATA CARA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</a:rPr>
              <a:t>PENGADAAN BARANG/JASA</a:t>
            </a:r>
            <a:endParaRPr kumimoji="0" lang="id-ID" sz="16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18" name="Down Arrow 17"/>
          <p:cNvSpPr/>
          <p:nvPr/>
        </p:nvSpPr>
        <p:spPr bwMode="auto">
          <a:xfrm>
            <a:off x="2167062" y="3233621"/>
            <a:ext cx="484632" cy="654957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" name="Curved Right Arrow 1"/>
          <p:cNvSpPr/>
          <p:nvPr/>
        </p:nvSpPr>
        <p:spPr>
          <a:xfrm rot="2805681">
            <a:off x="2862943" y="809757"/>
            <a:ext cx="731520" cy="1741839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Curved Left Arrow 2"/>
          <p:cNvSpPr/>
          <p:nvPr/>
        </p:nvSpPr>
        <p:spPr>
          <a:xfrm rot="18560958">
            <a:off x="7756569" y="752255"/>
            <a:ext cx="731520" cy="187648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Down Arrow 15"/>
          <p:cNvSpPr/>
          <p:nvPr/>
        </p:nvSpPr>
        <p:spPr bwMode="auto">
          <a:xfrm>
            <a:off x="5399488" y="2265528"/>
            <a:ext cx="484632" cy="2197825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4102126" y="738638"/>
            <a:ext cx="3029803" cy="1467093"/>
          </a:xfrm>
          <a:prstGeom prst="ellipse">
            <a:avLst/>
          </a:prstGeom>
          <a:solidFill>
            <a:srgbClr val="C00000">
              <a:alpha val="49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chemeClr val="bg1"/>
              </a:solidFill>
              <a:latin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latin typeface="Arial" pitchFamily="34" charset="0"/>
              </a:rPr>
              <a:t>PENGADAAN </a:t>
            </a:r>
            <a:r>
              <a:rPr lang="en-US" b="1" dirty="0">
                <a:latin typeface="Arial" pitchFamily="34" charset="0"/>
              </a:rPr>
              <a:t>BARANG </a:t>
            </a:r>
            <a:endParaRPr lang="en-US" b="1" dirty="0" smtClean="0">
              <a:latin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latin typeface="Arial" pitchFamily="34" charset="0"/>
              </a:rPr>
              <a:t>DAN </a:t>
            </a:r>
            <a:r>
              <a:rPr lang="en-US" b="1" dirty="0">
                <a:latin typeface="Arial" pitchFamily="34" charset="0"/>
              </a:rPr>
              <a:t>JASA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latin typeface="Arial" pitchFamily="34" charset="0"/>
              </a:rPr>
              <a:t>DANA </a:t>
            </a:r>
            <a:r>
              <a:rPr lang="en-US" b="1" dirty="0" smtClean="0">
                <a:latin typeface="Arial" pitchFamily="34" charset="0"/>
              </a:rPr>
              <a:t>DESA</a:t>
            </a:r>
            <a:endParaRPr lang="id-ID" b="1" dirty="0">
              <a:latin typeface="Arial" pitchFamily="34" charset="0"/>
            </a:endParaRPr>
          </a:p>
        </p:txBody>
      </p:sp>
      <p:pic>
        <p:nvPicPr>
          <p:cNvPr id="11" name="Picture 7" descr="http://3.bp.blogspot.com/-sqFxK5gHHXQ/V607EzR43BI/AAAAAAAAFT8/XHYMUOzsHXUnIgCAw2T6MRnZ_zrgBkSOACK4B/s1600/Kejaksaan%2BAgung%2BRI%2BVector%2Blogo%2BFull%2BColo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600" y="6248401"/>
            <a:ext cx="12192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219200" y="6553201"/>
            <a:ext cx="10890251" cy="193675"/>
          </a:xfrm>
          <a:prstGeom prst="rect">
            <a:avLst/>
          </a:prstGeom>
          <a:solidFill>
            <a:srgbClr val="057921"/>
          </a:solidFill>
          <a:ln>
            <a:solidFill>
              <a:srgbClr val="1DD6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accent1">
                    <a:lumMod val="20000"/>
                    <a:lumOff val="80000"/>
                  </a:schemeClr>
                </a:solidFill>
                <a:latin typeface="Britannic Bold" pitchFamily="34" charset="0"/>
              </a:rPr>
              <a:t>KEJAKSAAN REPUBLIK INDONESIA</a:t>
            </a:r>
          </a:p>
        </p:txBody>
      </p:sp>
    </p:spTree>
    <p:extLst>
      <p:ext uri="{BB962C8B-B14F-4D97-AF65-F5344CB8AC3E}">
        <p14:creationId xmlns:p14="http://schemas.microsoft.com/office/powerpoint/2010/main" xmlns="" val="151407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own Arrow 17"/>
          <p:cNvSpPr/>
          <p:nvPr/>
        </p:nvSpPr>
        <p:spPr bwMode="auto">
          <a:xfrm>
            <a:off x="5965375" y="1820537"/>
            <a:ext cx="484632" cy="1067806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1561701" y="549677"/>
            <a:ext cx="9088785" cy="1372234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rPr>
              <a:t>PRINSIP DASAR PENGADAAN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rPr>
              <a:t> BARANG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rPr>
              <a:t>DAN JASA BERDASARKAN PERPRES 54 TAHUN 2010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baseline="0" dirty="0" smtClean="0">
                <a:solidFill>
                  <a:schemeClr val="bg1"/>
                </a:solidFill>
                <a:latin typeface="Arial" pitchFamily="34" charset="0"/>
              </a:rPr>
              <a:t>DAN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</a:rPr>
              <a:t> PERATURAN KEPALA LKPP NOMOR 13 TAHUN 2013</a:t>
            </a:r>
            <a:endParaRPr kumimoji="0" lang="id-ID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50207192"/>
              </p:ext>
            </p:extLst>
          </p:nvPr>
        </p:nvGraphicFramePr>
        <p:xfrm>
          <a:off x="870855" y="3000050"/>
          <a:ext cx="10728900" cy="265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64450">
                  <a:extLst>
                    <a:ext uri="{9D8B030D-6E8A-4147-A177-3AD203B41FA5}">
                      <a16:colId xmlns:a16="http://schemas.microsoft.com/office/drawing/2014/main" xmlns="" val="1091519727"/>
                    </a:ext>
                  </a:extLst>
                </a:gridCol>
                <a:gridCol w="5364450">
                  <a:extLst>
                    <a:ext uri="{9D8B030D-6E8A-4147-A177-3AD203B41FA5}">
                      <a16:colId xmlns:a16="http://schemas.microsoft.com/office/drawing/2014/main" xmlns="" val="23785883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PEREPRES 54 TAHUN 2010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PERKA LKPP NOMOR 13 TAHUN 2013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03212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EFISIEN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EFEKTIF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TRANSPARAN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TERBUKA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BERSAING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ADIL / TIDAK DISKRIMINATIF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AKUNTABEL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ADA ULP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EFISIEN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EFEKTIF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TRANSPARAN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PEMBERDAYAAN MASYARAKAT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GOTONG ROYONG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AKUNTABEL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ADA TPK</a:t>
                      </a:r>
                    </a:p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2781678"/>
                  </a:ext>
                </a:extLst>
              </a:tr>
            </a:tbl>
          </a:graphicData>
        </a:graphic>
      </p:graphicFrame>
      <p:pic>
        <p:nvPicPr>
          <p:cNvPr id="5" name="Picture 7" descr="http://3.bp.blogspot.com/-sqFxK5gHHXQ/V607EzR43BI/AAAAAAAAFT8/XHYMUOzsHXUnIgCAw2T6MRnZ_zrgBkSOACK4B/s1600/Kejaksaan%2BAgung%2BRI%2BVector%2Blogo%2BFull%2BColo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600" y="6248401"/>
            <a:ext cx="12192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219200" y="6553201"/>
            <a:ext cx="10890251" cy="193675"/>
          </a:xfrm>
          <a:prstGeom prst="rect">
            <a:avLst/>
          </a:prstGeom>
          <a:solidFill>
            <a:srgbClr val="057921"/>
          </a:solidFill>
          <a:ln>
            <a:solidFill>
              <a:srgbClr val="1DD6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accent1">
                    <a:lumMod val="20000"/>
                    <a:lumOff val="80000"/>
                  </a:schemeClr>
                </a:solidFill>
                <a:latin typeface="Britannic Bold" pitchFamily="34" charset="0"/>
              </a:rPr>
              <a:t>KEJAKSAAN REPUBLIK INDONESIA</a:t>
            </a:r>
          </a:p>
        </p:txBody>
      </p:sp>
    </p:spTree>
    <p:extLst>
      <p:ext uri="{BB962C8B-B14F-4D97-AF65-F5344CB8AC3E}">
        <p14:creationId xmlns:p14="http://schemas.microsoft.com/office/powerpoint/2010/main" xmlns="" val="400934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75990051"/>
              </p:ext>
            </p:extLst>
          </p:nvPr>
        </p:nvGraphicFramePr>
        <p:xfrm>
          <a:off x="1561700" y="2979135"/>
          <a:ext cx="9088785" cy="25345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88785">
                  <a:extLst>
                    <a:ext uri="{9D8B030D-6E8A-4147-A177-3AD203B41FA5}">
                      <a16:colId xmlns:a16="http://schemas.microsoft.com/office/drawing/2014/main" xmlns="" val="4158831257"/>
                    </a:ext>
                  </a:extLst>
                </a:gridCol>
              </a:tblGrid>
              <a:tr h="2534567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dirty="0" smtClean="0"/>
                        <a:t>MEMAKSIMALKAN PENGGUNA MATERIAL/BAHAN DARI WILAYAH SETEMPAT</a:t>
                      </a:r>
                    </a:p>
                    <a:p>
                      <a:pPr marL="0" indent="0">
                        <a:buNone/>
                      </a:pPr>
                      <a:endParaRPr lang="en-US" dirty="0" smtClean="0"/>
                    </a:p>
                    <a:p>
                      <a:pPr marL="0" indent="0">
                        <a:buNone/>
                      </a:pPr>
                      <a:r>
                        <a:rPr lang="en-US" dirty="0" smtClean="0"/>
                        <a:t>2.  MELAKSANAKAN SECARA GOTONG</a:t>
                      </a:r>
                      <a:r>
                        <a:rPr lang="en-US" baseline="0" dirty="0" smtClean="0"/>
                        <a:t> ROYONG DENGAN MELIBATKAN  </a:t>
                      </a:r>
                    </a:p>
                    <a:p>
                      <a:pPr marL="0" indent="0">
                        <a:buNone/>
                      </a:pPr>
                      <a:r>
                        <a:rPr lang="en-US" baseline="0" dirty="0" smtClean="0"/>
                        <a:t>     PARTISIPASI MASYARAKAT SETEMPAT</a:t>
                      </a:r>
                    </a:p>
                    <a:p>
                      <a:pPr marL="0" indent="0">
                        <a:buNone/>
                      </a:pPr>
                      <a:endParaRPr lang="en-US" baseline="0" dirty="0" smtClean="0"/>
                    </a:p>
                    <a:p>
                      <a:pPr marL="0" indent="0">
                        <a:buNone/>
                      </a:pPr>
                      <a:r>
                        <a:rPr lang="en-US" baseline="0" dirty="0" smtClean="0"/>
                        <a:t>3.  MEMPERLUAS KESEMPATAN KERJA</a:t>
                      </a:r>
                    </a:p>
                    <a:p>
                      <a:pPr marL="0" indent="0">
                        <a:buNone/>
                      </a:pPr>
                      <a:endParaRPr lang="en-US" baseline="0" dirty="0" smtClean="0"/>
                    </a:p>
                    <a:p>
                      <a:pPr marL="0" indent="0">
                        <a:buNone/>
                      </a:pPr>
                      <a:r>
                        <a:rPr lang="en-US" baseline="0" dirty="0" smtClean="0"/>
                        <a:t>4.  PEMBERDAYAAN MASYARAKAT SETEMPAT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4901559"/>
                  </a:ext>
                </a:extLst>
              </a:tr>
            </a:tbl>
          </a:graphicData>
        </a:graphic>
      </p:graphicFrame>
      <p:sp>
        <p:nvSpPr>
          <p:cNvPr id="3" name="Down Arrow 2"/>
          <p:cNvSpPr/>
          <p:nvPr/>
        </p:nvSpPr>
        <p:spPr>
          <a:xfrm>
            <a:off x="5621460" y="1897041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 bwMode="auto">
          <a:xfrm>
            <a:off x="1561701" y="545910"/>
            <a:ext cx="9088785" cy="1512481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</a:rPr>
              <a:t>PRINSIP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</a:rPr>
              <a:t> PENGADAAN BARANG DAN JASA DI DESA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</a:rPr>
              <a:t>DILAKUKAN SECARA SWAKELOLA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</a:rPr>
              <a:t>DENGAN ATURAN SEBAGAI BERIKUT :</a:t>
            </a:r>
            <a:r>
              <a:rPr lang="en-US" sz="2400" b="1" dirty="0"/>
              <a:t> </a:t>
            </a:r>
            <a:endParaRPr lang="en-US" sz="2400" b="1" dirty="0" smtClean="0"/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 err="1" smtClean="0"/>
              <a:t>Peraturan</a:t>
            </a:r>
            <a:r>
              <a:rPr lang="en-US" sz="1200" b="1" dirty="0" smtClean="0"/>
              <a:t> </a:t>
            </a:r>
            <a:r>
              <a:rPr lang="en-US" sz="1200" b="1" dirty="0" err="1"/>
              <a:t>Kepala</a:t>
            </a:r>
            <a:r>
              <a:rPr lang="en-US" sz="1200" b="1" dirty="0"/>
              <a:t> LKPP No. 13/2013 Jo </a:t>
            </a:r>
            <a:r>
              <a:rPr lang="en-US" sz="1200" b="1" dirty="0" err="1"/>
              <a:t>Perka</a:t>
            </a:r>
            <a:r>
              <a:rPr lang="en-US" sz="1200" b="1" dirty="0"/>
              <a:t> LKPP No. 22/2015 </a:t>
            </a:r>
            <a:r>
              <a:rPr lang="en-US" sz="1200" b="1" dirty="0" err="1"/>
              <a:t>tentang</a:t>
            </a:r>
            <a:r>
              <a:rPr lang="en-US" sz="1200" b="1" dirty="0"/>
              <a:t> </a:t>
            </a:r>
            <a:r>
              <a:rPr lang="en-US" sz="1200" b="1" dirty="0" err="1"/>
              <a:t>Swakelola</a:t>
            </a:r>
            <a:r>
              <a:rPr lang="en-US" sz="1200" b="1" dirty="0"/>
              <a:t> PBJ di </a:t>
            </a:r>
            <a:r>
              <a:rPr lang="en-US" sz="1200" b="1" dirty="0" err="1"/>
              <a:t>Desa</a:t>
            </a:r>
            <a:endParaRPr lang="en-US" sz="1200" b="1" dirty="0" smtClean="0">
              <a:solidFill>
                <a:srgbClr val="002060"/>
              </a:solidFill>
              <a:latin typeface="Arial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12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pic>
        <p:nvPicPr>
          <p:cNvPr id="5" name="Picture 7" descr="http://3.bp.blogspot.com/-sqFxK5gHHXQ/V607EzR43BI/AAAAAAAAFT8/XHYMUOzsHXUnIgCAw2T6MRnZ_zrgBkSOACK4B/s1600/Kejaksaan%2BAgung%2BRI%2BVector%2Blogo%2BFull%2BColo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600" y="6248401"/>
            <a:ext cx="12192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219200" y="6553201"/>
            <a:ext cx="10890251" cy="193675"/>
          </a:xfrm>
          <a:prstGeom prst="rect">
            <a:avLst/>
          </a:prstGeom>
          <a:solidFill>
            <a:srgbClr val="057921"/>
          </a:solidFill>
          <a:ln>
            <a:solidFill>
              <a:srgbClr val="1DD6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accent1">
                    <a:lumMod val="20000"/>
                    <a:lumOff val="80000"/>
                  </a:schemeClr>
                </a:solidFill>
                <a:latin typeface="Britannic Bold" pitchFamily="34" charset="0"/>
              </a:rPr>
              <a:t>KEJAKSAAN REPUBLIK INDONESIA</a:t>
            </a:r>
          </a:p>
        </p:txBody>
      </p:sp>
    </p:spTree>
    <p:extLst>
      <p:ext uri="{BB962C8B-B14F-4D97-AF65-F5344CB8AC3E}">
        <p14:creationId xmlns:p14="http://schemas.microsoft.com/office/powerpoint/2010/main" xmlns="" val="96866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94507124"/>
              </p:ext>
            </p:extLst>
          </p:nvPr>
        </p:nvGraphicFramePr>
        <p:xfrm>
          <a:off x="1561700" y="2688609"/>
          <a:ext cx="9088785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88785">
                  <a:extLst>
                    <a:ext uri="{9D8B030D-6E8A-4147-A177-3AD203B41FA5}">
                      <a16:colId xmlns:a16="http://schemas.microsoft.com/office/drawing/2014/main" xmlns="" val="4158831257"/>
                    </a:ext>
                  </a:extLst>
                </a:gridCol>
              </a:tblGrid>
              <a:tr h="2825093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dirty="0" smtClean="0"/>
                        <a:t>MENYUSUN R.A.B</a:t>
                      </a:r>
                    </a:p>
                    <a:p>
                      <a:pPr marL="0" indent="0">
                        <a:buNone/>
                      </a:pPr>
                      <a:r>
                        <a:rPr lang="en-US" dirty="0" smtClean="0"/>
                        <a:t>2.  MENYUSUN</a:t>
                      </a:r>
                      <a:r>
                        <a:rPr lang="en-US" baseline="0" dirty="0" smtClean="0"/>
                        <a:t> SPESIFIKASI TEKNIS BARANG/JASA DIPERLAKUKAN</a:t>
                      </a:r>
                    </a:p>
                    <a:p>
                      <a:pPr marL="0" indent="0">
                        <a:buNone/>
                      </a:pPr>
                      <a:r>
                        <a:rPr lang="en-US" baseline="0" dirty="0" smtClean="0"/>
                        <a:t>3.  MELAKSANAKAN PEMBELIAN/PENGADAAN</a:t>
                      </a:r>
                    </a:p>
                    <a:p>
                      <a:pPr marL="342900" indent="-342900">
                        <a:buAutoNum type="arabicPeriod" startAt="4"/>
                      </a:pPr>
                      <a:r>
                        <a:rPr lang="en-US" baseline="0" dirty="0" smtClean="0"/>
                        <a:t>MEMERIKSA PENAWARAN</a:t>
                      </a:r>
                    </a:p>
                    <a:p>
                      <a:pPr marL="342900" indent="-342900">
                        <a:buAutoNum type="arabicPeriod" startAt="4"/>
                      </a:pPr>
                      <a:r>
                        <a:rPr lang="en-US" baseline="0" dirty="0" smtClean="0"/>
                        <a:t>MELAKUKAN NEGOSIASI</a:t>
                      </a:r>
                    </a:p>
                    <a:p>
                      <a:pPr marL="342900" indent="-342900">
                        <a:buAutoNum type="arabicPeriod" startAt="4"/>
                      </a:pPr>
                      <a:r>
                        <a:rPr lang="en-US" baseline="0" dirty="0" smtClean="0"/>
                        <a:t>MENANDATANGANI SURAT PERJANJIAN (KENA TPK)</a:t>
                      </a:r>
                    </a:p>
                    <a:p>
                      <a:pPr marL="342900" indent="-342900">
                        <a:buAutoNum type="arabicPeriod" startAt="4"/>
                      </a:pPr>
                      <a:r>
                        <a:rPr lang="en-US" baseline="0" dirty="0" smtClean="0"/>
                        <a:t>MELAKUKAN PERUBAHAN RUANG LINGKUP PEKERJAAN</a:t>
                      </a:r>
                    </a:p>
                    <a:p>
                      <a:pPr marL="342900" indent="-342900">
                        <a:buAutoNum type="arabicPeriod" startAt="4"/>
                      </a:pPr>
                      <a:r>
                        <a:rPr lang="en-US" baseline="0" dirty="0" smtClean="0"/>
                        <a:t>MELAPORKAN KEMAJUAN PELAKSANAAN PENGADAAN KEPADA KEPALA DESA</a:t>
                      </a:r>
                    </a:p>
                    <a:p>
                      <a:pPr marL="342900" indent="-342900">
                        <a:buAutoNum type="arabicPeriod" startAt="4"/>
                      </a:pPr>
                      <a:r>
                        <a:rPr lang="en-US" baseline="0" dirty="0" smtClean="0"/>
                        <a:t>MENYERAHKAN HASIL PEKERJAAN SETELAH SELESAI 100% KEPADA KEPALA DESA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4901559"/>
                  </a:ext>
                </a:extLst>
              </a:tr>
            </a:tbl>
          </a:graphicData>
        </a:graphic>
      </p:graphicFrame>
      <p:sp>
        <p:nvSpPr>
          <p:cNvPr id="3" name="Down Arrow 2"/>
          <p:cNvSpPr/>
          <p:nvPr/>
        </p:nvSpPr>
        <p:spPr>
          <a:xfrm>
            <a:off x="5863775" y="159678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 bwMode="auto">
          <a:xfrm>
            <a:off x="2260351" y="686157"/>
            <a:ext cx="7691481" cy="910631"/>
          </a:xfrm>
          <a:prstGeom prst="roundRect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rPr>
              <a:t>TUGAS TIM PENGELOLAAN KEGIATAN (TPK)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rPr>
              <a:t>DALAM PENGADAAN BARANG/JASA PEMERINTAH</a:t>
            </a:r>
            <a:endParaRPr kumimoji="0" lang="id-ID" sz="2400" b="1" i="0" u="none" strike="noStrike" cap="none" normalizeH="0" baseline="0" dirty="0">
              <a:ln>
                <a:noFill/>
              </a:ln>
              <a:effectLst/>
              <a:latin typeface="Arial" pitchFamily="34" charset="0"/>
            </a:endParaRPr>
          </a:p>
        </p:txBody>
      </p:sp>
      <p:pic>
        <p:nvPicPr>
          <p:cNvPr id="5" name="Picture 7" descr="http://3.bp.blogspot.com/-sqFxK5gHHXQ/V607EzR43BI/AAAAAAAAFT8/XHYMUOzsHXUnIgCAw2T6MRnZ_zrgBkSOACK4B/s1600/Kejaksaan%2BAgung%2BRI%2BVector%2Blogo%2BFull%2BColo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600" y="6248401"/>
            <a:ext cx="12192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219200" y="6553201"/>
            <a:ext cx="10890251" cy="193675"/>
          </a:xfrm>
          <a:prstGeom prst="rect">
            <a:avLst/>
          </a:prstGeom>
          <a:solidFill>
            <a:srgbClr val="057921"/>
          </a:solidFill>
          <a:ln>
            <a:solidFill>
              <a:srgbClr val="1DD6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accent1">
                    <a:lumMod val="20000"/>
                    <a:lumOff val="80000"/>
                  </a:schemeClr>
                </a:solidFill>
                <a:latin typeface="Britannic Bold" pitchFamily="34" charset="0"/>
              </a:rPr>
              <a:t>KEJAKSAAN REPUBLIK INDONESIA</a:t>
            </a:r>
          </a:p>
        </p:txBody>
      </p:sp>
    </p:spTree>
    <p:extLst>
      <p:ext uri="{BB962C8B-B14F-4D97-AF65-F5344CB8AC3E}">
        <p14:creationId xmlns:p14="http://schemas.microsoft.com/office/powerpoint/2010/main" xmlns="" val="107630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18371408"/>
              </p:ext>
            </p:extLst>
          </p:nvPr>
        </p:nvGraphicFramePr>
        <p:xfrm>
          <a:off x="1231900" y="1917700"/>
          <a:ext cx="98679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67900">
                  <a:extLst>
                    <a:ext uri="{9D8B030D-6E8A-4147-A177-3AD203B41FA5}">
                      <a16:colId xmlns:a16="http://schemas.microsoft.com/office/drawing/2014/main" xmlns="" val="4158831257"/>
                    </a:ext>
                  </a:extLst>
                </a:gridCol>
              </a:tblGrid>
              <a:tr h="4114800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sz="1400" dirty="0" smtClean="0"/>
                        <a:t>PENGADAAN</a:t>
                      </a:r>
                      <a:r>
                        <a:rPr lang="en-US" sz="1400" baseline="0" dirty="0" smtClean="0"/>
                        <a:t> BARANG/JASA DENGAN NILAI SAMPAI DENGAN </a:t>
                      </a:r>
                      <a:r>
                        <a:rPr lang="en-US" sz="1400" baseline="0" dirty="0" err="1" smtClean="0"/>
                        <a:t>Rp</a:t>
                      </a:r>
                      <a:r>
                        <a:rPr lang="en-US" sz="1400" baseline="0" dirty="0" smtClean="0"/>
                        <a:t>. 50.000.000,-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1400" baseline="0" dirty="0" smtClean="0"/>
                        <a:t>       TPK MEMBELI BARANG/JASA KEPADA SATU PENYEDIA TANPA PERMINTAAN PENAWARAN TERTULIS   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1400" baseline="0" dirty="0" smtClean="0"/>
                        <a:t>       DARI TPK DAN TANPA PNAWARAN TERTULIS DARI PENYEDIA. TPK KEMUDIAN MELAKUKAN TAWAR 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1400" baseline="0" dirty="0" smtClean="0"/>
                        <a:t>       MENAWAR UNTUK MENDAPATKAN HARGA YANG LEBIH MURAH DAN AKHIRNYA MENDAPATKAN BUKTI 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1400" baseline="0" dirty="0" smtClean="0"/>
                        <a:t>       TRANSAKSI UNTUK DAN ATAS NAMA TPK</a:t>
                      </a:r>
                    </a:p>
                    <a:p>
                      <a:pPr marL="0" indent="0">
                        <a:buNone/>
                      </a:pPr>
                      <a:endParaRPr lang="en-US" sz="1400" baseline="0" dirty="0" smtClean="0"/>
                    </a:p>
                    <a:p>
                      <a:pPr marL="0" indent="0">
                        <a:buNone/>
                      </a:pPr>
                      <a:r>
                        <a:rPr lang="en-US" sz="1400" dirty="0" smtClean="0"/>
                        <a:t>2.    NILAI DIATAS </a:t>
                      </a:r>
                      <a:r>
                        <a:rPr lang="en-US" sz="1400" dirty="0" err="1" smtClean="0"/>
                        <a:t>Rp</a:t>
                      </a:r>
                      <a:r>
                        <a:rPr lang="en-US" sz="1400" dirty="0" smtClean="0"/>
                        <a:t>. 50.000.000,- S/D 200.000.000,-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1400" dirty="0" smtClean="0"/>
                        <a:t>       TPK MEMBELI BARANG/JASA KEPADA SATU PENYEDIA DENGAN CARA MEMINTA PENAWARAN TERTULIS DARI</a:t>
                      </a:r>
                      <a:r>
                        <a:rPr lang="en-US" sz="1400" baseline="0" dirty="0" smtClean="0"/>
                        <a:t>  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1400" baseline="0" dirty="0" smtClean="0"/>
                        <a:t>       PENYEDIA DILAMPIRI DENGAN DASTAR BARANG/JASA. PENYEDIA MENYAMPAIKAN PENAWARAN TERTULIS 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1400" baseline="0" dirty="0" smtClean="0"/>
                        <a:t>       YANG BERISI DAFTAR BARANG/JASA. TPK KEMUDIAN MELAKUKAN TAWAR MENAWAR UNTUK MENDAPATKAN 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1400" baseline="0" dirty="0" smtClean="0"/>
                        <a:t>       HARGA YANG LEBIH MURAH DAN AKHIRNYA MENDAPATKAN BUKTI TRANSAKSI UNTUK DAN ATAS NAMA TPK</a:t>
                      </a:r>
                    </a:p>
                    <a:p>
                      <a:pPr marL="0" indent="0">
                        <a:buNone/>
                      </a:pPr>
                      <a:endParaRPr lang="en-US" sz="1400" baseline="0" dirty="0" smtClean="0"/>
                    </a:p>
                    <a:p>
                      <a:pPr marL="0" indent="0">
                        <a:buNone/>
                      </a:pPr>
                      <a:r>
                        <a:rPr lang="en-US" sz="1400" baseline="0" dirty="0" smtClean="0"/>
                        <a:t>3.    NILAI DIATAS </a:t>
                      </a:r>
                      <a:r>
                        <a:rPr lang="en-US" sz="1400" baseline="0" dirty="0" err="1" smtClean="0"/>
                        <a:t>Rp</a:t>
                      </a:r>
                      <a:r>
                        <a:rPr lang="en-US" sz="1400" baseline="0" dirty="0" smtClean="0"/>
                        <a:t>. 200.000.000,-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1400" dirty="0" smtClean="0"/>
                        <a:t>       TPK MENGUNDANG DAN</a:t>
                      </a:r>
                      <a:r>
                        <a:rPr lang="en-US" sz="1400" baseline="0" dirty="0" smtClean="0"/>
                        <a:t> MEMINTA DUA PENAWARAN TERTULIS DARI DUA PENYEDIA YANG BERBEDA DILAMPIRI  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1400" baseline="0" dirty="0" smtClean="0"/>
                        <a:t>       DENGAN DAFTAR BARANG/JASA DAN SPESIFIKASI TEKNISNYA. PENYEDIA MENYAMPAIKAN PENAWARAN   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1400" baseline="0" dirty="0" smtClean="0"/>
                        <a:t>       TERTULIS BERISI DAFTAR BARANG/JASA DAN HARGA. TPK MENILAI SPESIFIKASI TEKNIS DARI KEDUA CALON  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1400" baseline="0" dirty="0" smtClean="0"/>
                        <a:t>       PENYEDIA TERSEBUT. JIKA KEDUANYA MEMENUHI SPESIFIKASI TEKNIS TERSEBUT, MAKA DILAKUKAN TAWAR 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1400" baseline="0" dirty="0" smtClean="0"/>
                        <a:t>       MENAWAR SECARA BERSAMAAN</a:t>
                      </a:r>
                      <a:endParaRPr lang="en-US" sz="14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4901559"/>
                  </a:ext>
                </a:extLst>
              </a:tr>
            </a:tbl>
          </a:graphicData>
        </a:graphic>
      </p:graphicFrame>
      <p:sp>
        <p:nvSpPr>
          <p:cNvPr id="3" name="Down Arrow 2"/>
          <p:cNvSpPr/>
          <p:nvPr/>
        </p:nvSpPr>
        <p:spPr>
          <a:xfrm>
            <a:off x="5787575" y="1304688"/>
            <a:ext cx="484632" cy="5622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 bwMode="auto">
          <a:xfrm>
            <a:off x="2298699" y="381001"/>
            <a:ext cx="7500733" cy="1003299"/>
          </a:xfrm>
          <a:prstGeom prst="roundRect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rPr>
              <a:t>KHUSUS UNTUK KONTRUKSI PENGADAAN BARANG/JASA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latin typeface="Arial" pitchFamily="34" charset="0"/>
              </a:rPr>
              <a:t>MELALUI PENYEDIA, KETENTUAN YANG BERLAKU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rPr>
              <a:t>SEBAGAI BERIKUT :</a:t>
            </a:r>
            <a:endParaRPr kumimoji="0" lang="id-ID" sz="2000" b="1" i="0" u="none" strike="noStrike" cap="none" normalizeH="0" baseline="0" dirty="0">
              <a:ln>
                <a:noFill/>
              </a:ln>
              <a:effectLst/>
              <a:latin typeface="Arial" pitchFamily="34" charset="0"/>
            </a:endParaRPr>
          </a:p>
        </p:txBody>
      </p:sp>
      <p:pic>
        <p:nvPicPr>
          <p:cNvPr id="5" name="Picture 7" descr="http://3.bp.blogspot.com/-sqFxK5gHHXQ/V607EzR43BI/AAAAAAAAFT8/XHYMUOzsHXUnIgCAw2T6MRnZ_zrgBkSOACK4B/s1600/Kejaksaan%2BAgung%2BRI%2BVector%2Blogo%2BFull%2BColo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600" y="6248401"/>
            <a:ext cx="12192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219200" y="6553201"/>
            <a:ext cx="10890251" cy="193675"/>
          </a:xfrm>
          <a:prstGeom prst="rect">
            <a:avLst/>
          </a:prstGeom>
          <a:solidFill>
            <a:srgbClr val="057921"/>
          </a:solidFill>
          <a:ln>
            <a:solidFill>
              <a:srgbClr val="1DD6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accent1">
                    <a:lumMod val="20000"/>
                    <a:lumOff val="80000"/>
                  </a:schemeClr>
                </a:solidFill>
                <a:latin typeface="Britannic Bold" pitchFamily="34" charset="0"/>
              </a:rPr>
              <a:t>KEJAKSAAN REPUBLIK INDONESIA</a:t>
            </a:r>
          </a:p>
        </p:txBody>
      </p:sp>
    </p:spTree>
    <p:extLst>
      <p:ext uri="{BB962C8B-B14F-4D97-AF65-F5344CB8AC3E}">
        <p14:creationId xmlns:p14="http://schemas.microsoft.com/office/powerpoint/2010/main" xmlns="" val="400563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02743" y="4465891"/>
            <a:ext cx="4339771" cy="22800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98193" y="-361851"/>
            <a:ext cx="8948870" cy="5967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624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4432" y="1447800"/>
            <a:ext cx="10828493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Arial Black" pitchFamily="34" charset="0"/>
              </a:rPr>
              <a:t>DANA DESA TAHUN 2019</a:t>
            </a:r>
            <a:br>
              <a:rPr lang="en-US" sz="2000" b="1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en-US" sz="2000" b="1" dirty="0" smtClean="0">
                <a:solidFill>
                  <a:schemeClr val="tx1"/>
                </a:solidFill>
                <a:latin typeface="Arial Black" pitchFamily="34" charset="0"/>
              </a:rPr>
              <a:t>DIALOKASIKAN UNTUK 74.954 DESA DI SELURUH INDONESIA</a:t>
            </a:r>
            <a:endParaRPr lang="en-US" sz="2000" b="1" dirty="0">
              <a:solidFill>
                <a:schemeClr val="tx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6593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640239" y="832513"/>
            <a:ext cx="1924334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01600" y="832513"/>
            <a:ext cx="2844800" cy="43536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3149600" y="457200"/>
            <a:ext cx="8839200" cy="6019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xmlns="" val="3740550450"/>
              </p:ext>
            </p:extLst>
          </p:nvPr>
        </p:nvGraphicFramePr>
        <p:xfrm>
          <a:off x="7339464" y="1058630"/>
          <a:ext cx="4649336" cy="39933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077" name="Picture 7" descr="http://3.bp.blogspot.com/-sqFxK5gHHXQ/V607EzR43BI/AAAAAAAAFT8/XHYMUOzsHXUnIgCAw2T6MRnZ_zrgBkSOACK4B/s1600/Kejaksaan%2BAgung%2BRI%2BVector%2Blogo%2BFull%2BColor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600" y="6248401"/>
            <a:ext cx="12192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1219200" y="6553201"/>
            <a:ext cx="10890251" cy="193675"/>
          </a:xfrm>
          <a:prstGeom prst="rect">
            <a:avLst/>
          </a:prstGeom>
          <a:solidFill>
            <a:srgbClr val="057921"/>
          </a:solidFill>
          <a:ln>
            <a:solidFill>
              <a:srgbClr val="1DD6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accent1">
                    <a:lumMod val="20000"/>
                    <a:lumOff val="80000"/>
                  </a:schemeClr>
                </a:solidFill>
                <a:latin typeface="Britannic Bold" pitchFamily="34" charset="0"/>
              </a:rPr>
              <a:t>KEJAKSAAN REPUBLIK INDONESIA</a:t>
            </a:r>
          </a:p>
        </p:txBody>
      </p:sp>
      <p:sp>
        <p:nvSpPr>
          <p:cNvPr id="10" name="Flowchart: Sequential Access Storage 9"/>
          <p:cNvSpPr/>
          <p:nvPr/>
        </p:nvSpPr>
        <p:spPr>
          <a:xfrm>
            <a:off x="101600" y="990600"/>
            <a:ext cx="2844800" cy="2362200"/>
          </a:xfrm>
          <a:prstGeom prst="flowChartMagneticTap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Rectangular Callout 10"/>
          <p:cNvSpPr/>
          <p:nvPr/>
        </p:nvSpPr>
        <p:spPr>
          <a:xfrm>
            <a:off x="206916" y="1354690"/>
            <a:ext cx="3875965" cy="3614382"/>
          </a:xfrm>
          <a:prstGeom prst="wedgeRectCallout">
            <a:avLst/>
          </a:prstGeom>
          <a:solidFill>
            <a:schemeClr val="accent3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rgbClr val="002060"/>
              </a:solidFill>
              <a:latin typeface="Arial Black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2000" u="sng" dirty="0">
              <a:solidFill>
                <a:schemeClr val="tx1">
                  <a:lumMod val="95000"/>
                </a:schemeClr>
              </a:solidFill>
              <a:latin typeface="Arial Black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u="sng" dirty="0" smtClean="0">
                <a:solidFill>
                  <a:schemeClr val="tx1">
                    <a:lumMod val="95000"/>
                  </a:schemeClr>
                </a:solidFill>
                <a:latin typeface="Arial Black" pitchFamily="34" charset="0"/>
              </a:rPr>
              <a:t>JAGA NEGERI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u="sng" dirty="0" smtClean="0">
              <a:solidFill>
                <a:schemeClr val="tx1">
                  <a:lumMod val="95000"/>
                </a:schemeClr>
              </a:solidFill>
              <a:latin typeface="Arial Black" pitchFamily="34" charset="0"/>
            </a:endParaRPr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en-ID" sz="1600" b="1" dirty="0">
                <a:solidFill>
                  <a:schemeClr val="tx1">
                    <a:lumMod val="95000"/>
                  </a:schemeClr>
                </a:solidFill>
                <a:latin typeface="Arial Black" pitchFamily="34" charset="0"/>
              </a:rPr>
              <a:t>JAKSA </a:t>
            </a:r>
            <a:r>
              <a:rPr lang="en-ID" sz="1600" b="1" dirty="0" smtClean="0">
                <a:solidFill>
                  <a:schemeClr val="tx1">
                    <a:lumMod val="95000"/>
                  </a:schemeClr>
                </a:solidFill>
                <a:latin typeface="Arial Black" pitchFamily="34" charset="0"/>
              </a:rPr>
              <a:t>MENYAPA</a:t>
            </a:r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en-ID" sz="1600" b="1" dirty="0" smtClean="0">
                <a:solidFill>
                  <a:schemeClr val="tx1">
                    <a:lumMod val="95000"/>
                  </a:schemeClr>
                </a:solidFill>
                <a:latin typeface="Arial Black" pitchFamily="34" charset="0"/>
              </a:rPr>
              <a:t>TP4</a:t>
            </a:r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en-ID" sz="1600" b="1" dirty="0">
                <a:solidFill>
                  <a:schemeClr val="tx1">
                    <a:lumMod val="95000"/>
                  </a:schemeClr>
                </a:solidFill>
                <a:latin typeface="Arial Black" pitchFamily="34" charset="0"/>
              </a:rPr>
              <a:t>TABUR </a:t>
            </a:r>
            <a:r>
              <a:rPr lang="en-ID" sz="1600" b="1" dirty="0" smtClean="0">
                <a:solidFill>
                  <a:schemeClr val="tx1">
                    <a:lumMod val="95000"/>
                  </a:schemeClr>
                </a:solidFill>
                <a:latin typeface="Arial Black" pitchFamily="34" charset="0"/>
              </a:rPr>
              <a:t>3</a:t>
            </a:r>
            <a:r>
              <a:rPr lang="id-ID" sz="1600" b="1" dirty="0" smtClean="0">
                <a:solidFill>
                  <a:schemeClr val="tx1">
                    <a:lumMod val="95000"/>
                  </a:schemeClr>
                </a:solidFill>
                <a:latin typeface="Arial Black" pitchFamily="34" charset="0"/>
              </a:rPr>
              <a:t>.</a:t>
            </a:r>
            <a:r>
              <a:rPr lang="en-ID" sz="1600" b="1" dirty="0" smtClean="0">
                <a:solidFill>
                  <a:schemeClr val="tx1">
                    <a:lumMod val="95000"/>
                  </a:schemeClr>
                </a:solidFill>
                <a:latin typeface="Arial Black" pitchFamily="34" charset="0"/>
              </a:rPr>
              <a:t>1.1</a:t>
            </a:r>
            <a:endParaRPr lang="en-US" sz="1600" b="1" dirty="0">
              <a:solidFill>
                <a:schemeClr val="tx1">
                  <a:lumMod val="95000"/>
                </a:schemeClr>
              </a:solidFill>
              <a:latin typeface="Arial Black" pitchFamily="34" charset="0"/>
            </a:endParaRPr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en-US" sz="1600" b="1" dirty="0" smtClean="0">
                <a:solidFill>
                  <a:schemeClr val="tx1">
                    <a:lumMod val="95000"/>
                  </a:schemeClr>
                </a:solidFill>
                <a:latin typeface="Arial Black" pitchFamily="34" charset="0"/>
              </a:rPr>
              <a:t>POSKO PERWAKILAN</a:t>
            </a:r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en-US" sz="1600" b="1" dirty="0" smtClean="0">
                <a:solidFill>
                  <a:schemeClr val="tx1">
                    <a:lumMod val="95000"/>
                  </a:schemeClr>
                </a:solidFill>
                <a:latin typeface="Arial Black" pitchFamily="34" charset="0"/>
              </a:rPr>
              <a:t>BARCET&amp;MEDCOM</a:t>
            </a:r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en-US" sz="1600" b="1" dirty="0" smtClean="0">
                <a:solidFill>
                  <a:schemeClr val="tx1">
                    <a:lumMod val="95000"/>
                  </a:schemeClr>
                </a:solidFill>
                <a:latin typeface="Arial Black" pitchFamily="34" charset="0"/>
              </a:rPr>
              <a:t>PAKEM</a:t>
            </a:r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en-US" sz="1600" b="1" dirty="0" smtClean="0">
                <a:solidFill>
                  <a:schemeClr val="tx1">
                    <a:lumMod val="95000"/>
                  </a:schemeClr>
                </a:solidFill>
                <a:latin typeface="Arial Black" pitchFamily="34" charset="0"/>
              </a:rPr>
              <a:t>CEKAL/PORA</a:t>
            </a:r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en-US" sz="1600" b="1" dirty="0" smtClean="0">
                <a:solidFill>
                  <a:schemeClr val="tx1">
                    <a:lumMod val="95000"/>
                  </a:schemeClr>
                </a:solidFill>
                <a:latin typeface="Arial Black" pitchFamily="34" charset="0"/>
              </a:rPr>
              <a:t>ORMAS</a:t>
            </a:r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en-US" sz="2000" b="1" i="1" dirty="0" smtClean="0">
                <a:solidFill>
                  <a:schemeClr val="accent1"/>
                </a:solidFill>
                <a:latin typeface="Arial Black" pitchFamily="34" charset="0"/>
              </a:rPr>
              <a:t>JAGA DESA</a:t>
            </a:r>
          </a:p>
          <a:p>
            <a:pPr algn="just">
              <a:defRPr/>
            </a:pPr>
            <a:endParaRPr lang="en-US" b="1" i="1" dirty="0">
              <a:solidFill>
                <a:schemeClr val="accent1"/>
              </a:solidFill>
              <a:latin typeface="Arial Black" pitchFamily="34" charset="0"/>
            </a:endParaRPr>
          </a:p>
          <a:p>
            <a:pPr algn="ctr">
              <a:defRPr/>
            </a:pPr>
            <a:endParaRPr lang="en-US" sz="1600" b="1" dirty="0" smtClean="0">
              <a:solidFill>
                <a:schemeClr val="tx1"/>
              </a:solidFill>
              <a:latin typeface="AR ESSENCE" panose="02000000000000000000" pitchFamily="2" charset="0"/>
            </a:endParaRPr>
          </a:p>
          <a:p>
            <a:pPr algn="ctr">
              <a:defRPr/>
            </a:pPr>
            <a:endParaRPr lang="en-US" sz="1600" b="1" dirty="0">
              <a:solidFill>
                <a:schemeClr val="tx1"/>
              </a:solidFill>
              <a:latin typeface="AR ESSENCE" panose="02000000000000000000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en-US" sz="1600" dirty="0" smtClean="0">
                <a:solidFill>
                  <a:srgbClr val="002060"/>
                </a:solidFill>
                <a:latin typeface="Arial Black" pitchFamily="34" charset="0"/>
              </a:rPr>
            </a:br>
            <a:endParaRPr lang="en-US" sz="16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739796" y="1173139"/>
            <a:ext cx="2024086" cy="13431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PROGRAM JAGA DESA</a:t>
            </a:r>
            <a:endParaRPr lang="en-US" dirty="0"/>
          </a:p>
        </p:txBody>
      </p:sp>
      <p:sp>
        <p:nvSpPr>
          <p:cNvPr id="16" name="Right Arrow 15"/>
          <p:cNvSpPr/>
          <p:nvPr/>
        </p:nvSpPr>
        <p:spPr>
          <a:xfrm>
            <a:off x="4177272" y="1602406"/>
            <a:ext cx="462967" cy="376519"/>
          </a:xfrm>
          <a:prstGeom prst="rightArrow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4493097" y="3009331"/>
            <a:ext cx="2517484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PEMBERDAYAAN MASYARAKAT DESA</a:t>
            </a:r>
            <a:endParaRPr lang="en-US" sz="1600" dirty="0"/>
          </a:p>
        </p:txBody>
      </p:sp>
      <p:sp>
        <p:nvSpPr>
          <p:cNvPr id="18" name="Down Arrow 17"/>
          <p:cNvSpPr/>
          <p:nvPr/>
        </p:nvSpPr>
        <p:spPr>
          <a:xfrm>
            <a:off x="5581686" y="2526542"/>
            <a:ext cx="382634" cy="48279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triped Right Arrow 24"/>
          <p:cNvSpPr/>
          <p:nvPr/>
        </p:nvSpPr>
        <p:spPr>
          <a:xfrm>
            <a:off x="7022304" y="3110484"/>
            <a:ext cx="911467" cy="484632"/>
          </a:xfrm>
          <a:prstGeom prst="striped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448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869744" y="279122"/>
            <a:ext cx="8325134" cy="1331964"/>
          </a:xfrm>
          <a:solidFill>
            <a:srgbClr val="92D050"/>
          </a:solidFill>
        </p:spPr>
        <p:txBody>
          <a:bodyPr>
            <a:noAutofit/>
          </a:bodyPr>
          <a:lstStyle/>
          <a:p>
            <a:pPr algn="ctr"/>
            <a:r>
              <a:rPr lang="en-ID" sz="2000" b="1" dirty="0" smtClean="0">
                <a:solidFill>
                  <a:schemeClr val="bg1"/>
                </a:solidFill>
                <a:latin typeface="Berlin Sans FB Demi" pitchFamily="34" charset="0"/>
                <a:cs typeface="Aharoni" pitchFamily="2" charset="-79"/>
              </a:rPr>
              <a:t>NOTA KESEPAHAMAN DAN PERJANJIAN KERJA SAMA ANTARA KEJAKSAAN RI DENGAN KEMENDES PDTT RI</a:t>
            </a:r>
            <a:br>
              <a:rPr lang="en-ID" sz="2000" b="1" dirty="0" smtClean="0">
                <a:solidFill>
                  <a:schemeClr val="bg1"/>
                </a:solidFill>
                <a:latin typeface="Berlin Sans FB Demi" pitchFamily="34" charset="0"/>
                <a:cs typeface="Aharoni" pitchFamily="2" charset="-79"/>
              </a:rPr>
            </a:br>
            <a:r>
              <a:rPr lang="en-ID" sz="2000" b="1" dirty="0" smtClean="0">
                <a:solidFill>
                  <a:schemeClr val="bg1"/>
                </a:solidFill>
                <a:latin typeface="Berlin Sans FB Demi" pitchFamily="34" charset="0"/>
                <a:cs typeface="Aharoni" pitchFamily="2" charset="-79"/>
              </a:rPr>
              <a:t>TANGGAL 15 MARET 2018</a:t>
            </a:r>
            <a:endParaRPr lang="en-US" sz="2000" b="1" dirty="0">
              <a:solidFill>
                <a:schemeClr val="bg1"/>
              </a:solidFill>
              <a:latin typeface="Berlin Sans FB Demi" pitchFamily="34" charset="0"/>
              <a:cs typeface="Aharoni" pitchFamily="2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1855" y="2080084"/>
            <a:ext cx="5455864" cy="38417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68796" y="2080083"/>
            <a:ext cx="5486400" cy="3841741"/>
          </a:xfrm>
          <a:prstGeom prst="rect">
            <a:avLst/>
          </a:prstGeom>
        </p:spPr>
      </p:pic>
      <p:pic>
        <p:nvPicPr>
          <p:cNvPr id="5" name="Picture 7" descr="http://3.bp.blogspot.com/-sqFxK5gHHXQ/V607EzR43BI/AAAAAAAAFT8/XHYMUOzsHXUnIgCAw2T6MRnZ_zrgBkSOACK4B/s1600/Kejaksaan%2BAgung%2BRI%2BVector%2Blogo%2BFull%2BColo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600" y="6248401"/>
            <a:ext cx="12192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219201" y="6414448"/>
            <a:ext cx="10435996" cy="332428"/>
          </a:xfrm>
          <a:prstGeom prst="rect">
            <a:avLst/>
          </a:prstGeom>
          <a:solidFill>
            <a:srgbClr val="057921"/>
          </a:solidFill>
          <a:ln>
            <a:solidFill>
              <a:srgbClr val="1DD6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accent1">
                    <a:lumMod val="20000"/>
                    <a:lumOff val="80000"/>
                  </a:schemeClr>
                </a:solidFill>
                <a:latin typeface="Britannic Bold" pitchFamily="34" charset="0"/>
              </a:rPr>
              <a:t>KEJAKSAAN REPUBLIK INDONESIA</a:t>
            </a:r>
          </a:p>
        </p:txBody>
      </p:sp>
    </p:spTree>
    <p:extLst>
      <p:ext uri="{BB962C8B-B14F-4D97-AF65-F5344CB8AC3E}">
        <p14:creationId xmlns:p14="http://schemas.microsoft.com/office/powerpoint/2010/main" xmlns="" val="44545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82058" y="321833"/>
            <a:ext cx="8484412" cy="565271"/>
          </a:xfrm>
          <a:prstGeom prst="roundRect">
            <a:avLst/>
          </a:prstGeom>
          <a:solidFill>
            <a:srgbClr val="00B050"/>
          </a:solidFill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DASAR HUKUM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981201" y="2489719"/>
            <a:ext cx="65" cy="59269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88872" rIns="0" bIns="223767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71008" y="1050878"/>
            <a:ext cx="11091133" cy="5603666"/>
          </a:xfrm>
          <a:prstGeom prst="roundRect">
            <a:avLst/>
          </a:prstGeom>
          <a:solidFill>
            <a:srgbClr val="92D050"/>
          </a:solidFill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347663" lvl="0" indent="-347663">
              <a:tabLst>
                <a:tab pos="347663" algn="l"/>
              </a:tabLst>
            </a:pPr>
            <a:r>
              <a:rPr lang="en-US" sz="1400" b="1" dirty="0" smtClean="0"/>
              <a:t>1. 	UU </a:t>
            </a:r>
            <a:r>
              <a:rPr lang="id-ID" sz="1400" b="1" dirty="0" smtClean="0"/>
              <a:t>Nomor </a:t>
            </a:r>
            <a:r>
              <a:rPr lang="id-ID" sz="1400" b="1" dirty="0"/>
              <a:t>16 Tahun 2004 tentang Kejaksaan Republik Indonesia;</a:t>
            </a:r>
          </a:p>
          <a:p>
            <a:pPr marL="347663" lvl="0" indent="-347663">
              <a:tabLst>
                <a:tab pos="347663" algn="l"/>
              </a:tabLst>
            </a:pPr>
            <a:r>
              <a:rPr lang="en-US" sz="1400" b="1" dirty="0" smtClean="0"/>
              <a:t>2. 	UU </a:t>
            </a:r>
            <a:r>
              <a:rPr lang="id-ID" sz="1400" b="1" dirty="0" smtClean="0"/>
              <a:t>Nomor  </a:t>
            </a:r>
            <a:r>
              <a:rPr lang="id-ID" sz="1400" b="1" dirty="0"/>
              <a:t>6 Tahun 2014 tentang Desa;</a:t>
            </a:r>
          </a:p>
          <a:p>
            <a:pPr marL="347663" indent="-347663">
              <a:buAutoNum type="arabicPeriod" startAt="3"/>
              <a:tabLst>
                <a:tab pos="347663" algn="l"/>
              </a:tabLst>
            </a:pPr>
            <a:r>
              <a:rPr lang="en-US" sz="1400" b="1" dirty="0" smtClean="0"/>
              <a:t>PERPRES </a:t>
            </a:r>
            <a:r>
              <a:rPr lang="id-ID" sz="1400" b="1" dirty="0"/>
              <a:t>Nomor 29 Tahun 2016 tentang Perubahan atas Peraturan Presiden Nomor 38 Tahun 2010 tentang Organisasi dan Tata Kerja Kejaksaan Republik </a:t>
            </a:r>
            <a:r>
              <a:rPr lang="id-ID" sz="1400" b="1" dirty="0" smtClean="0"/>
              <a:t>Indonesia;</a:t>
            </a:r>
            <a:endParaRPr lang="en-US" sz="1400" b="1" dirty="0" smtClean="0"/>
          </a:p>
          <a:p>
            <a:pPr marL="347663" indent="-347663">
              <a:buAutoNum type="arabicPeriod" startAt="3"/>
              <a:tabLst>
                <a:tab pos="347663" algn="l"/>
              </a:tabLst>
            </a:pPr>
            <a:r>
              <a:rPr lang="id-ID" sz="1400" b="1" dirty="0" smtClean="0"/>
              <a:t>Peraturan </a:t>
            </a:r>
            <a:r>
              <a:rPr lang="id-ID" sz="1400" b="1" dirty="0"/>
              <a:t>Pemerintah Republik Indonesia Nomor 43 Tahun 2014 tentang Peraturan Pelaksanaan Undang-Undang Nomor  6 Tahun 2014 tentang Desa</a:t>
            </a:r>
            <a:r>
              <a:rPr lang="id-ID" sz="1400" b="1" dirty="0" smtClean="0"/>
              <a:t>;</a:t>
            </a:r>
            <a:endParaRPr lang="en-US" sz="1400" b="1" dirty="0" smtClean="0"/>
          </a:p>
          <a:p>
            <a:pPr marL="347663" lvl="0" indent="-347663">
              <a:buAutoNum type="arabicPeriod" startAt="4"/>
              <a:tabLst>
                <a:tab pos="347663" algn="l"/>
              </a:tabLst>
            </a:pPr>
            <a:r>
              <a:rPr lang="id-ID" sz="1400" b="1" dirty="0" smtClean="0"/>
              <a:t>P</a:t>
            </a:r>
            <a:r>
              <a:rPr lang="en-US" sz="1400" b="1" dirty="0" smtClean="0"/>
              <a:t>ERJA</a:t>
            </a:r>
            <a:r>
              <a:rPr lang="id-ID" sz="1400" b="1" dirty="0" smtClean="0"/>
              <a:t> </a:t>
            </a:r>
            <a:r>
              <a:rPr lang="id-ID" sz="1400" b="1" dirty="0"/>
              <a:t>Nomor : PER-024/A/JA/08/2014 tanggal 25 Agustus 2014 tentang Adminstrasi Intelijen Kejaksaan Republik Indonesia </a:t>
            </a:r>
            <a:endParaRPr lang="en-US" sz="1400" b="1" dirty="0" smtClean="0"/>
          </a:p>
          <a:p>
            <a:pPr marL="347663" lvl="0" indent="-347663">
              <a:buAutoNum type="arabicPeriod" startAt="4"/>
              <a:tabLst>
                <a:tab pos="347663" algn="l"/>
              </a:tabLst>
            </a:pPr>
            <a:r>
              <a:rPr lang="en-US" sz="1400" b="1" dirty="0" err="1" smtClean="0"/>
              <a:t>PERJANo</a:t>
            </a:r>
            <a:r>
              <a:rPr lang="en-US" sz="1400" b="1" dirty="0" smtClean="0"/>
              <a:t>. PER-006/A/JA/2017 </a:t>
            </a:r>
            <a:r>
              <a:rPr lang="en-US" sz="1400" b="1" dirty="0" err="1" smtClean="0"/>
              <a:t>tentang</a:t>
            </a:r>
            <a:r>
              <a:rPr lang="en-US" sz="1400" b="1" dirty="0" smtClean="0"/>
              <a:t> ORTALA </a:t>
            </a:r>
            <a:r>
              <a:rPr lang="en-US" sz="1400" b="1" dirty="0" err="1" smtClean="0"/>
              <a:t>Kejaksaan</a:t>
            </a:r>
            <a:r>
              <a:rPr lang="en-US" sz="1400" b="1" dirty="0" smtClean="0"/>
              <a:t> RI;</a:t>
            </a:r>
          </a:p>
          <a:p>
            <a:pPr marL="347663" lvl="0" indent="-347663">
              <a:buAutoNum type="arabicPeriod" startAt="4"/>
              <a:tabLst>
                <a:tab pos="347663" algn="l"/>
              </a:tabLst>
            </a:pPr>
            <a:r>
              <a:rPr lang="en-US" sz="1400" b="1" dirty="0" err="1"/>
              <a:t>PERJANo</a:t>
            </a:r>
            <a:r>
              <a:rPr lang="en-US" sz="1400" b="1" dirty="0"/>
              <a:t>. </a:t>
            </a:r>
            <a:r>
              <a:rPr lang="en-US" sz="1400" b="1" dirty="0" smtClean="0"/>
              <a:t>PER-013/A/JA/2017 </a:t>
            </a:r>
            <a:r>
              <a:rPr lang="en-US" sz="1400" b="1" dirty="0" err="1"/>
              <a:t>tentang</a:t>
            </a:r>
            <a:r>
              <a:rPr lang="en-US" sz="1400" b="1" dirty="0"/>
              <a:t> </a:t>
            </a:r>
            <a:r>
              <a:rPr lang="en-US" sz="1400" b="1" dirty="0" smtClean="0"/>
              <a:t>STRATEGI KEPEMIMPINAN </a:t>
            </a:r>
            <a:r>
              <a:rPr lang="en-US" sz="1400" b="1" dirty="0" err="1"/>
              <a:t>Kejaksaan</a:t>
            </a:r>
            <a:r>
              <a:rPr lang="en-US" sz="1400" b="1" dirty="0"/>
              <a:t> </a:t>
            </a:r>
            <a:r>
              <a:rPr lang="en-US" sz="1400" b="1" dirty="0" smtClean="0"/>
              <a:t>RI.</a:t>
            </a:r>
          </a:p>
          <a:p>
            <a:pPr marL="347663" lvl="0" indent="-347663">
              <a:buAutoNum type="arabicPeriod" startAt="4"/>
              <a:tabLst>
                <a:tab pos="347663" algn="l"/>
              </a:tabLst>
            </a:pPr>
            <a:r>
              <a:rPr lang="en-US" sz="1400" b="1" dirty="0" smtClean="0"/>
              <a:t>PERMENDES PDTT No. 4 </a:t>
            </a:r>
            <a:r>
              <a:rPr lang="en-US" sz="1400" b="1" dirty="0" err="1" smtClean="0"/>
              <a:t>Tahun</a:t>
            </a:r>
            <a:r>
              <a:rPr lang="en-US" sz="1400" b="1" dirty="0" smtClean="0"/>
              <a:t> 2015 </a:t>
            </a:r>
            <a:r>
              <a:rPr lang="en-US" sz="1400" b="1" dirty="0" err="1" smtClean="0"/>
              <a:t>tentang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Pendirian</a:t>
            </a:r>
            <a:r>
              <a:rPr lang="en-US" sz="1400" b="1" dirty="0" smtClean="0"/>
              <a:t>, </a:t>
            </a:r>
            <a:r>
              <a:rPr lang="en-US" sz="1400" b="1" dirty="0" err="1" smtClean="0"/>
              <a:t>pengurusan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dan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Pengelolaan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dan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Pembubaran</a:t>
            </a:r>
            <a:r>
              <a:rPr lang="en-US" sz="1400" b="1" dirty="0" smtClean="0"/>
              <a:t> BUM </a:t>
            </a:r>
            <a:r>
              <a:rPr lang="en-US" sz="1400" b="1" dirty="0" err="1" smtClean="0"/>
              <a:t>Desa</a:t>
            </a:r>
            <a:r>
              <a:rPr lang="en-US" sz="1400" b="1" dirty="0" smtClean="0"/>
              <a:t>;</a:t>
            </a:r>
          </a:p>
          <a:p>
            <a:pPr marL="347663" lvl="0" indent="-347663">
              <a:tabLst>
                <a:tab pos="347663" algn="l"/>
              </a:tabLst>
            </a:pPr>
            <a:r>
              <a:rPr lang="en-US" sz="1400" b="1" dirty="0" smtClean="0"/>
              <a:t>6. 	PERMENDES PDTT No. 19 </a:t>
            </a:r>
            <a:r>
              <a:rPr lang="en-US" sz="1400" b="1" dirty="0" err="1" smtClean="0"/>
              <a:t>Tahun</a:t>
            </a:r>
            <a:r>
              <a:rPr lang="en-US" sz="1400" b="1" dirty="0" smtClean="0"/>
              <a:t> 2017 </a:t>
            </a:r>
            <a:r>
              <a:rPr lang="en-US" sz="1400" b="1" dirty="0" err="1" smtClean="0"/>
              <a:t>tentang</a:t>
            </a:r>
            <a:r>
              <a:rPr lang="en-US" sz="1400" b="1" dirty="0" smtClean="0"/>
              <a:t> TAP </a:t>
            </a:r>
            <a:r>
              <a:rPr lang="en-US" sz="1400" b="1" dirty="0" err="1" smtClean="0"/>
              <a:t>Prioritas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Penggunaan</a:t>
            </a:r>
            <a:r>
              <a:rPr lang="en-US" sz="1400" b="1" dirty="0" smtClean="0"/>
              <a:t> Dana </a:t>
            </a:r>
            <a:r>
              <a:rPr lang="en-US" sz="1400" b="1" dirty="0" err="1" smtClean="0"/>
              <a:t>Desa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Tahun</a:t>
            </a:r>
            <a:r>
              <a:rPr lang="en-US" sz="1400" b="1" dirty="0" smtClean="0"/>
              <a:t> 2018</a:t>
            </a:r>
          </a:p>
          <a:p>
            <a:pPr marL="347663" lvl="0" indent="-347663">
              <a:buAutoNum type="arabicPeriod" startAt="7"/>
              <a:tabLst>
                <a:tab pos="347663" algn="l"/>
              </a:tabLst>
            </a:pPr>
            <a:r>
              <a:rPr lang="en-US" sz="1400" b="1" dirty="0" smtClean="0"/>
              <a:t>PERMENDES PDTT No. 16 </a:t>
            </a:r>
            <a:r>
              <a:rPr lang="en-US" sz="1400" b="1" dirty="0" err="1" smtClean="0"/>
              <a:t>Tahun</a:t>
            </a:r>
            <a:r>
              <a:rPr lang="en-US" sz="1400" b="1" dirty="0" smtClean="0"/>
              <a:t> 2018 </a:t>
            </a:r>
            <a:r>
              <a:rPr lang="en-US" sz="1400" b="1" dirty="0" err="1" smtClean="0"/>
              <a:t>tentang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Prioritas</a:t>
            </a:r>
            <a:r>
              <a:rPr lang="en-US" sz="1400" b="1" dirty="0" smtClean="0"/>
              <a:t> Dana </a:t>
            </a:r>
            <a:r>
              <a:rPr lang="en-US" sz="1400" b="1" dirty="0" err="1" smtClean="0"/>
              <a:t>Desa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Tahun</a:t>
            </a:r>
            <a:r>
              <a:rPr lang="en-US" sz="1400" b="1" dirty="0" smtClean="0"/>
              <a:t> 2019;</a:t>
            </a:r>
          </a:p>
          <a:p>
            <a:pPr marL="347663" lvl="0" indent="-347663">
              <a:buAutoNum type="arabicPeriod" startAt="7"/>
              <a:tabLst>
                <a:tab pos="347663" algn="l"/>
              </a:tabLst>
            </a:pPr>
            <a:r>
              <a:rPr lang="en-US" sz="1400" b="1" dirty="0" smtClean="0"/>
              <a:t>MOU</a:t>
            </a:r>
            <a:r>
              <a:rPr lang="id-ID" sz="1400" b="1" dirty="0" smtClean="0"/>
              <a:t> </a:t>
            </a:r>
            <a:r>
              <a:rPr lang="id-ID" sz="1400" b="1" dirty="0"/>
              <a:t>antara </a:t>
            </a:r>
            <a:r>
              <a:rPr lang="en-US" sz="1400" b="1" dirty="0" err="1" smtClean="0"/>
              <a:t>Menteri</a:t>
            </a:r>
            <a:r>
              <a:rPr lang="en-US" sz="1400" b="1" dirty="0" smtClean="0"/>
              <a:t>  PDTT RI</a:t>
            </a:r>
            <a:r>
              <a:rPr lang="id-ID" sz="1400" b="1" dirty="0" smtClean="0"/>
              <a:t> </a:t>
            </a:r>
            <a:r>
              <a:rPr lang="id-ID" sz="1400" b="1" dirty="0"/>
              <a:t>dengan Jaksa Agung Republik Indonesia  nomor : 122/M/DPDTT/KB/III/2018 dan nomor : KEP-051/A/JA/03/2018  tanggal  15 Maret </a:t>
            </a:r>
            <a:r>
              <a:rPr lang="id-ID" sz="1400" b="1" dirty="0" smtClean="0"/>
              <a:t>2018.</a:t>
            </a:r>
            <a:endParaRPr lang="en-US" sz="1400" b="1" dirty="0" smtClean="0"/>
          </a:p>
          <a:p>
            <a:pPr marL="347663" lvl="0" indent="-347663">
              <a:buAutoNum type="arabicPeriod" startAt="7"/>
              <a:tabLst>
                <a:tab pos="347663" algn="l"/>
              </a:tabLst>
            </a:pPr>
            <a:r>
              <a:rPr lang="id-ID" sz="1400" b="1" dirty="0" smtClean="0"/>
              <a:t>Perjanjian </a:t>
            </a:r>
            <a:r>
              <a:rPr lang="id-ID" sz="1400" b="1" dirty="0"/>
              <a:t>kerjasama antara </a:t>
            </a:r>
            <a:r>
              <a:rPr lang="en-US" sz="1400" b="1" dirty="0" smtClean="0"/>
              <a:t>JAM INTEL </a:t>
            </a:r>
            <a:r>
              <a:rPr lang="id-ID" sz="1400" b="1" dirty="0" smtClean="0"/>
              <a:t>dengan </a:t>
            </a:r>
            <a:r>
              <a:rPr lang="en-US" sz="1400" b="1" dirty="0" smtClean="0"/>
              <a:t>DIRJEN KEMENDES PDTT</a:t>
            </a:r>
            <a:r>
              <a:rPr lang="id-ID" sz="1400" b="1" dirty="0" smtClean="0"/>
              <a:t>, </a:t>
            </a:r>
            <a:r>
              <a:rPr lang="id-ID" sz="1400" b="1" dirty="0"/>
              <a:t>nomor : B-1492/D/Ds/11/2018 tertanggal 07 Nopember </a:t>
            </a:r>
            <a:r>
              <a:rPr lang="id-ID" sz="1400" b="1" dirty="0" smtClean="0"/>
              <a:t>2018.</a:t>
            </a:r>
            <a:endParaRPr lang="en-US" sz="1400" b="1" dirty="0"/>
          </a:p>
          <a:p>
            <a:pPr marL="347663" lvl="0" indent="-347663">
              <a:buAutoNum type="arabicPeriod" startAt="7"/>
              <a:tabLst>
                <a:tab pos="347663" algn="l"/>
              </a:tabLst>
            </a:pPr>
            <a:r>
              <a:rPr lang="id-ID" sz="1400" b="1" dirty="0" smtClean="0"/>
              <a:t>Surat </a:t>
            </a:r>
            <a:r>
              <a:rPr lang="en-US" sz="1400" b="1" dirty="0" smtClean="0"/>
              <a:t>JAM INTEL </a:t>
            </a:r>
            <a:r>
              <a:rPr lang="id-ID" sz="1400" b="1" dirty="0" smtClean="0"/>
              <a:t>Nomor  </a:t>
            </a:r>
            <a:r>
              <a:rPr lang="id-ID" sz="1400" b="1" dirty="0"/>
              <a:t>R-1259/D/Ds/12/2018 tanggal 14 Desember 2018, perihal : Pengamanan terhadap Kebijakan Pemerintah dalam Pembangunan Nasional</a:t>
            </a:r>
            <a:r>
              <a:rPr lang="id-ID" sz="1400" b="1" dirty="0" smtClean="0"/>
              <a:t>.</a:t>
            </a:r>
            <a:endParaRPr lang="en-US" sz="1400" b="1" dirty="0" smtClean="0"/>
          </a:p>
          <a:p>
            <a:pPr marL="347663" lvl="0" indent="-347663">
              <a:buAutoNum type="arabicPeriod" startAt="7"/>
              <a:tabLst>
                <a:tab pos="347663" algn="l"/>
              </a:tabLst>
            </a:pPr>
            <a:r>
              <a:rPr lang="en-US" sz="1400" b="1" dirty="0" smtClean="0"/>
              <a:t>PMK NO. 50/2017 </a:t>
            </a:r>
            <a:r>
              <a:rPr lang="en-US" sz="1400" b="1" dirty="0" err="1" smtClean="0"/>
              <a:t>Pasal</a:t>
            </a:r>
            <a:r>
              <a:rPr lang="en-US" sz="1400" b="1" dirty="0" smtClean="0"/>
              <a:t> 128 </a:t>
            </a:r>
            <a:r>
              <a:rPr lang="en-US" sz="1400" b="1" dirty="0" err="1" smtClean="0"/>
              <a:t>perihal</a:t>
            </a:r>
            <a:r>
              <a:rPr lang="en-US" sz="1400" b="1" dirty="0" smtClean="0"/>
              <a:t>: </a:t>
            </a:r>
            <a:r>
              <a:rPr lang="en-US" sz="1400" b="1" dirty="0" err="1" smtClean="0"/>
              <a:t>pelaksanaan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kegiatan</a:t>
            </a:r>
            <a:r>
              <a:rPr lang="en-US" sz="1400" b="1" dirty="0" smtClean="0"/>
              <a:t> yang </a:t>
            </a:r>
            <a:r>
              <a:rPr lang="en-US" sz="1400" b="1" dirty="0" err="1" smtClean="0"/>
              <a:t>dibiayai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dari</a:t>
            </a:r>
            <a:r>
              <a:rPr lang="en-US" sz="1400" b="1" dirty="0" smtClean="0"/>
              <a:t> Dana </a:t>
            </a:r>
            <a:r>
              <a:rPr lang="en-US" sz="1400" b="1" dirty="0" err="1" smtClean="0"/>
              <a:t>Desa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diutamakan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dilakukian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secara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swakelola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dengan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menggunakan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sumberdaya</a:t>
            </a:r>
            <a:r>
              <a:rPr lang="en-US" sz="1400" b="1" dirty="0" smtClean="0"/>
              <a:t>/</a:t>
            </a:r>
            <a:r>
              <a:rPr lang="en-US" sz="1400" b="1" dirty="0" err="1" smtClean="0"/>
              <a:t>bahan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baku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lokal</a:t>
            </a:r>
            <a:r>
              <a:rPr lang="en-US" sz="1400" b="1" dirty="0" smtClean="0"/>
              <a:t> , </a:t>
            </a:r>
            <a:r>
              <a:rPr lang="en-US" sz="1400" b="1" dirty="0" err="1" smtClean="0"/>
              <a:t>dan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diupayakan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dengan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lebih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banyak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menyerap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tenaga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kerja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dan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masyarakat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desa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setempat</a:t>
            </a:r>
            <a:r>
              <a:rPr lang="en-US" sz="1400" b="1" dirty="0" smtClean="0"/>
              <a:t>.</a:t>
            </a:r>
          </a:p>
          <a:p>
            <a:pPr marL="347663" lvl="0" indent="-347663">
              <a:buAutoNum type="arabicPeriod" startAt="7"/>
              <a:tabLst>
                <a:tab pos="347663" algn="l"/>
              </a:tabLst>
            </a:pPr>
            <a:r>
              <a:rPr lang="en-US" sz="1400" b="1" dirty="0" err="1" smtClean="0"/>
              <a:t>Peraturan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Kepala</a:t>
            </a:r>
            <a:r>
              <a:rPr lang="en-US" sz="1400" b="1" dirty="0" smtClean="0"/>
              <a:t> LKPP No. 13/2013 Jo </a:t>
            </a:r>
            <a:r>
              <a:rPr lang="en-US" sz="1400" b="1" dirty="0" err="1" smtClean="0"/>
              <a:t>Perka</a:t>
            </a:r>
            <a:r>
              <a:rPr lang="en-US" sz="1400" b="1" dirty="0" smtClean="0"/>
              <a:t> LKPP No. 22/2015 </a:t>
            </a:r>
            <a:r>
              <a:rPr lang="en-US" sz="1400" b="1" dirty="0" err="1" smtClean="0"/>
              <a:t>tentang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Swakelola</a:t>
            </a:r>
            <a:r>
              <a:rPr lang="en-US" sz="1400" b="1" dirty="0" smtClean="0"/>
              <a:t> PBJ di </a:t>
            </a:r>
            <a:r>
              <a:rPr lang="en-US" sz="1400" b="1" dirty="0" err="1" smtClean="0"/>
              <a:t>Desa</a:t>
            </a:r>
            <a:r>
              <a:rPr lang="en-US" sz="1400" b="1" dirty="0" smtClean="0"/>
              <a:t>.</a:t>
            </a:r>
            <a:endParaRPr lang="id-ID" sz="1400" b="1" dirty="0"/>
          </a:p>
        </p:txBody>
      </p:sp>
    </p:spTree>
    <p:extLst>
      <p:ext uri="{BB962C8B-B14F-4D97-AF65-F5344CB8AC3E}">
        <p14:creationId xmlns:p14="http://schemas.microsoft.com/office/powerpoint/2010/main" xmlns="" val="141995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981201" y="2489719"/>
            <a:ext cx="65" cy="59269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88872" rIns="0" bIns="223767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41274689"/>
              </p:ext>
            </p:extLst>
          </p:nvPr>
        </p:nvGraphicFramePr>
        <p:xfrm>
          <a:off x="682170" y="2249713"/>
          <a:ext cx="10972800" cy="34544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5087">
                  <a:extLst>
                    <a:ext uri="{9D8B030D-6E8A-4147-A177-3AD203B41FA5}">
                      <a16:colId xmlns:a16="http://schemas.microsoft.com/office/drawing/2014/main" xmlns="" val="2818038217"/>
                    </a:ext>
                  </a:extLst>
                </a:gridCol>
                <a:gridCol w="1843314">
                  <a:extLst>
                    <a:ext uri="{9D8B030D-6E8A-4147-A177-3AD203B41FA5}">
                      <a16:colId xmlns:a16="http://schemas.microsoft.com/office/drawing/2014/main" xmlns="" val="3584695484"/>
                    </a:ext>
                  </a:extLst>
                </a:gridCol>
                <a:gridCol w="2090058">
                  <a:extLst>
                    <a:ext uri="{9D8B030D-6E8A-4147-A177-3AD203B41FA5}">
                      <a16:colId xmlns:a16="http://schemas.microsoft.com/office/drawing/2014/main" xmlns="" val="2438936573"/>
                    </a:ext>
                  </a:extLst>
                </a:gridCol>
                <a:gridCol w="841828">
                  <a:extLst>
                    <a:ext uri="{9D8B030D-6E8A-4147-A177-3AD203B41FA5}">
                      <a16:colId xmlns:a16="http://schemas.microsoft.com/office/drawing/2014/main" xmlns="" val="4292791013"/>
                    </a:ext>
                  </a:extLst>
                </a:gridCol>
                <a:gridCol w="798286">
                  <a:extLst>
                    <a:ext uri="{9D8B030D-6E8A-4147-A177-3AD203B41FA5}">
                      <a16:colId xmlns:a16="http://schemas.microsoft.com/office/drawing/2014/main" xmlns="" val="2281194796"/>
                    </a:ext>
                  </a:extLst>
                </a:gridCol>
                <a:gridCol w="1756228">
                  <a:extLst>
                    <a:ext uri="{9D8B030D-6E8A-4147-A177-3AD203B41FA5}">
                      <a16:colId xmlns:a16="http://schemas.microsoft.com/office/drawing/2014/main" xmlns="" val="1364423339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xmlns="" val="665943035"/>
                    </a:ext>
                  </a:extLst>
                </a:gridCol>
                <a:gridCol w="1422399">
                  <a:extLst>
                    <a:ext uri="{9D8B030D-6E8A-4147-A177-3AD203B41FA5}">
                      <a16:colId xmlns:a16="http://schemas.microsoft.com/office/drawing/2014/main" xmlns="" val="1907885592"/>
                    </a:ext>
                  </a:extLst>
                </a:gridCol>
              </a:tblGrid>
              <a:tr h="679554">
                <a:tc rowSpan="2"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NO.</a:t>
                      </a:r>
                      <a:endParaRPr lang="en-US" sz="1500" b="1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id-ID" sz="1500" b="1" dirty="0" smtClean="0"/>
                        <a:t>KEJARI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JENIS DESA</a:t>
                      </a:r>
                      <a:endParaRPr lang="en-US" sz="1500" b="1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JUMLAH DESA</a:t>
                      </a:r>
                      <a:endParaRPr lang="en-US" sz="15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JUMLAH DANA</a:t>
                      </a:r>
                      <a:endParaRPr lang="en-US" sz="15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KETERANGAN</a:t>
                      </a:r>
                      <a:endParaRPr lang="en-US" sz="15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976109120"/>
                  </a:ext>
                </a:extLst>
              </a:tr>
              <a:tr h="396407">
                <a:tc vMerge="1">
                  <a:txBody>
                    <a:bodyPr/>
                    <a:lstStyle/>
                    <a:p>
                      <a:endParaRPr lang="en-US" sz="15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5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2018</a:t>
                      </a:r>
                      <a:endParaRPr lang="en-US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2019</a:t>
                      </a:r>
                      <a:endParaRPr lang="en-US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2018</a:t>
                      </a:r>
                      <a:endParaRPr lang="en-US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2019</a:t>
                      </a:r>
                      <a:endParaRPr lang="en-US" sz="15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5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43603538"/>
                  </a:ext>
                </a:extLst>
              </a:tr>
              <a:tr h="39640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1</a:t>
                      </a:r>
                      <a:endParaRPr lang="en-US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2</a:t>
                      </a:r>
                      <a:endParaRPr lang="en-US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3</a:t>
                      </a:r>
                      <a:endParaRPr lang="en-US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4</a:t>
                      </a:r>
                      <a:endParaRPr lang="en-US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5</a:t>
                      </a:r>
                      <a:endParaRPr lang="en-US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6</a:t>
                      </a:r>
                      <a:endParaRPr lang="en-US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7</a:t>
                      </a:r>
                      <a:endParaRPr lang="en-US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8</a:t>
                      </a:r>
                      <a:endParaRPr lang="en-US" sz="15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02693425"/>
                  </a:ext>
                </a:extLst>
              </a:tr>
              <a:tr h="396407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1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500" dirty="0" smtClean="0"/>
                        <a:t>KEJARI 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err="1" smtClean="0"/>
                        <a:t>Mandiri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500" dirty="0" smtClean="0"/>
                        <a:t>7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500" dirty="0" smtClean="0"/>
                        <a:t>117</a:t>
                      </a:r>
                      <a:r>
                        <a:rPr lang="en-US" sz="1500" dirty="0" smtClean="0"/>
                        <a:t>.5</a:t>
                      </a:r>
                      <a:r>
                        <a:rPr lang="id-ID" sz="1500" dirty="0" smtClean="0"/>
                        <a:t>74</a:t>
                      </a:r>
                      <a:r>
                        <a:rPr lang="en-US" sz="1500" dirty="0" smtClean="0"/>
                        <a:t>.</a:t>
                      </a:r>
                      <a:r>
                        <a:rPr lang="id-ID" sz="1500" dirty="0" smtClean="0"/>
                        <a:t>520</a:t>
                      </a:r>
                      <a:r>
                        <a:rPr lang="en-US" sz="1500" dirty="0" smtClean="0"/>
                        <a:t>.000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500" dirty="0" smtClean="0"/>
                        <a:t>136</a:t>
                      </a:r>
                      <a:r>
                        <a:rPr lang="en-US" sz="1500" dirty="0" smtClean="0"/>
                        <a:t>.</a:t>
                      </a:r>
                      <a:r>
                        <a:rPr lang="id-ID" sz="1500" dirty="0" smtClean="0"/>
                        <a:t>052</a:t>
                      </a:r>
                      <a:r>
                        <a:rPr lang="en-US" sz="1500" dirty="0" smtClean="0"/>
                        <a:t>.</a:t>
                      </a:r>
                      <a:r>
                        <a:rPr lang="id-ID" sz="1500" dirty="0" smtClean="0"/>
                        <a:t>131</a:t>
                      </a:r>
                      <a:r>
                        <a:rPr lang="en-US" sz="1500" dirty="0" smtClean="0"/>
                        <a:t>.</a:t>
                      </a:r>
                      <a:r>
                        <a:rPr lang="id-ID" sz="1500" dirty="0" smtClean="0"/>
                        <a:t>1</a:t>
                      </a:r>
                      <a:r>
                        <a:rPr lang="en-US" sz="1500" dirty="0" smtClean="0"/>
                        <a:t>00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0091204"/>
                  </a:ext>
                </a:extLst>
              </a:tr>
              <a:tr h="396407"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500" dirty="0" smtClean="0"/>
                        <a:t>GUNUNGKIDUL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err="1" smtClean="0"/>
                        <a:t>Maju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500" dirty="0" smtClean="0"/>
                        <a:t>70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69119899"/>
                  </a:ext>
                </a:extLst>
              </a:tr>
              <a:tr h="396407"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err="1" smtClean="0"/>
                        <a:t>Berkembang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500" dirty="0" smtClean="0"/>
                        <a:t>65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31953730"/>
                  </a:ext>
                </a:extLst>
              </a:tr>
              <a:tr h="396407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err="1" smtClean="0"/>
                        <a:t>Tertinggal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500" dirty="0" smtClean="0"/>
                        <a:t>2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61061967"/>
                  </a:ext>
                </a:extLst>
              </a:tr>
              <a:tr h="396407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err="1" smtClean="0"/>
                        <a:t>Sangat</a:t>
                      </a:r>
                      <a:r>
                        <a:rPr lang="en-US" sz="1500" dirty="0" smtClean="0"/>
                        <a:t> </a:t>
                      </a:r>
                      <a:r>
                        <a:rPr lang="en-US" sz="1500" dirty="0" err="1" smtClean="0"/>
                        <a:t>Tertinggal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500" dirty="0" smtClean="0"/>
                        <a:t>-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70459875"/>
                  </a:ext>
                </a:extLst>
              </a:tr>
            </a:tbl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2202629" y="590994"/>
            <a:ext cx="7863839" cy="1043162"/>
          </a:xfrm>
          <a:prstGeom prst="roundRect">
            <a:avLst/>
          </a:prstGeom>
          <a:solidFill>
            <a:srgbClr val="00B050"/>
          </a:solidFill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Pemetaan</a:t>
            </a:r>
            <a:r>
              <a:rPr lang="en-US" sz="2400" b="1" dirty="0"/>
              <a:t> DD  2018 </a:t>
            </a:r>
            <a:r>
              <a:rPr lang="en-US" sz="2400" b="1" dirty="0" err="1"/>
              <a:t>dan</a:t>
            </a:r>
            <a:r>
              <a:rPr lang="en-US" sz="2400" b="1" dirty="0"/>
              <a:t>  2019 </a:t>
            </a:r>
            <a:endParaRPr lang="en-US" sz="2400" b="1" dirty="0" smtClean="0"/>
          </a:p>
          <a:p>
            <a:pPr algn="ctr"/>
            <a:r>
              <a:rPr lang="id-ID" sz="2400" b="1" dirty="0" smtClean="0"/>
              <a:t>KABUPATEN GUNUNGKIDUL</a:t>
            </a:r>
            <a:endParaRPr lang="en-US" b="1" dirty="0"/>
          </a:p>
        </p:txBody>
      </p:sp>
      <p:pic>
        <p:nvPicPr>
          <p:cNvPr id="8" name="Picture 7" descr="http://3.bp.blogspot.com/-sqFxK5gHHXQ/V607EzR43BI/AAAAAAAAFT8/XHYMUOzsHXUnIgCAw2T6MRnZ_zrgBkSOACK4B/s1600/Kejaksaan%2BAgung%2BRI%2BVector%2Blogo%2BFull%2BColo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600" y="6248401"/>
            <a:ext cx="12192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1219200" y="6553201"/>
            <a:ext cx="10890251" cy="193675"/>
          </a:xfrm>
          <a:prstGeom prst="rect">
            <a:avLst/>
          </a:prstGeom>
          <a:solidFill>
            <a:srgbClr val="057921"/>
          </a:solidFill>
          <a:ln>
            <a:solidFill>
              <a:srgbClr val="1DD6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accent1">
                    <a:lumMod val="20000"/>
                    <a:lumOff val="80000"/>
                  </a:schemeClr>
                </a:solidFill>
                <a:latin typeface="Britannic Bold" pitchFamily="34" charset="0"/>
              </a:rPr>
              <a:t>KEJAKSAAN REPUBLIK INDONESIA</a:t>
            </a:r>
          </a:p>
        </p:txBody>
      </p:sp>
    </p:spTree>
    <p:extLst>
      <p:ext uri="{BB962C8B-B14F-4D97-AF65-F5344CB8AC3E}">
        <p14:creationId xmlns:p14="http://schemas.microsoft.com/office/powerpoint/2010/main" xmlns="" val="250673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981201" y="2489719"/>
            <a:ext cx="65" cy="59269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88872" rIns="0" bIns="223767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771870" y="228600"/>
            <a:ext cx="7924800" cy="36988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d-ID" altLang="id-ID" sz="1800" dirty="0">
                <a:latin typeface="Arial" charset="0"/>
              </a:rPr>
              <a:t>PERA</a:t>
            </a:r>
            <a:r>
              <a:rPr lang="es-ES" altLang="id-ID" sz="1800" dirty="0">
                <a:latin typeface="Arial" charset="0"/>
              </a:rPr>
              <a:t>TURAN-</a:t>
            </a:r>
            <a:r>
              <a:rPr lang="id-ID" altLang="id-ID" sz="1800" dirty="0">
                <a:latin typeface="Arial" charset="0"/>
              </a:rPr>
              <a:t>PERA</a:t>
            </a:r>
            <a:r>
              <a:rPr lang="es-ES" altLang="id-ID" sz="1800" dirty="0">
                <a:latin typeface="Arial" charset="0"/>
              </a:rPr>
              <a:t>TURAN YANG TERKAIT</a:t>
            </a:r>
            <a:r>
              <a:rPr lang="id-ID" altLang="id-ID" sz="1800" dirty="0">
                <a:latin typeface="Arial" charset="0"/>
              </a:rPr>
              <a:t> DENGAN DANA DESA </a:t>
            </a:r>
            <a:endParaRPr lang="es-ES" altLang="id-ID" sz="1800" dirty="0">
              <a:latin typeface="Arial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932811" y="2286000"/>
            <a:ext cx="1676400" cy="2133600"/>
          </a:xfrm>
          <a:prstGeom prst="rect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d-ID" altLang="id-ID" sz="1800" b="1" dirty="0">
                <a:solidFill>
                  <a:srgbClr val="002060"/>
                </a:solidFill>
                <a:latin typeface="Arial" charset="0"/>
              </a:rPr>
              <a:t>ATURAN-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d-ID" altLang="id-ID" sz="1800" b="1" dirty="0">
                <a:solidFill>
                  <a:srgbClr val="002060"/>
                </a:solidFill>
                <a:latin typeface="Arial" charset="0"/>
              </a:rPr>
              <a:t>ATURAN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d-ID" altLang="id-ID" sz="1800" b="1" dirty="0">
                <a:solidFill>
                  <a:srgbClr val="002060"/>
                </a:solidFill>
                <a:latin typeface="Arial" charset="0"/>
              </a:rPr>
              <a:t>TERKAIT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d-ID" altLang="id-ID" sz="1800" b="1" dirty="0">
                <a:solidFill>
                  <a:srgbClr val="002060"/>
                </a:solidFill>
                <a:latin typeface="Arial" charset="0"/>
              </a:rPr>
              <a:t>DANA DESA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896070" y="838200"/>
            <a:ext cx="5029200" cy="4572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d-ID" altLang="id-ID" sz="1400" b="1" dirty="0">
                <a:solidFill>
                  <a:srgbClr val="002060"/>
                </a:solidFill>
                <a:latin typeface="Arial" charset="0"/>
              </a:rPr>
              <a:t>Undang-Undang Nomor 6 Tahun 2014 Tentang Desa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896070" y="1447800"/>
            <a:ext cx="5029200" cy="457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id-ID" altLang="id-ID" sz="1200" b="1" dirty="0">
              <a:solidFill>
                <a:srgbClr val="002060"/>
              </a:solidFill>
              <a:latin typeface="Arial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d-ID" altLang="id-ID" sz="1200" b="1" dirty="0">
                <a:solidFill>
                  <a:srgbClr val="002060"/>
                </a:solidFill>
                <a:latin typeface="Arial" charset="0"/>
              </a:rPr>
              <a:t>PP Nomor 43 Tahun 2014 Tentang Peraturan Pelaksanaan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d-ID" altLang="id-ID" sz="1200" b="1" dirty="0">
                <a:solidFill>
                  <a:srgbClr val="002060"/>
                </a:solidFill>
                <a:latin typeface="Arial" charset="0"/>
              </a:rPr>
              <a:t> Undang-undang nomor 6 Tahunh 2014 Tentang Desa.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id-ID" altLang="id-ID" sz="1200" dirty="0">
              <a:latin typeface="Arial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896070" y="2057400"/>
            <a:ext cx="5029200" cy="533400"/>
          </a:xfrm>
          <a:prstGeom prst="rect">
            <a:avLst/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d-ID" altLang="id-ID" sz="1200" b="1" dirty="0">
                <a:solidFill>
                  <a:srgbClr val="002060"/>
                </a:solidFill>
                <a:latin typeface="Arial" charset="0"/>
              </a:rPr>
              <a:t>PP Nomor 60 Tahun 2014 Tentang Dana Desa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d-ID" altLang="id-ID" sz="1200" b="1" dirty="0">
                <a:solidFill>
                  <a:srgbClr val="002060"/>
                </a:solidFill>
                <a:latin typeface="Arial" charset="0"/>
              </a:rPr>
              <a:t>yang Bersumber dari Anggaran Pendapatan dan Belanja Negara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896070" y="2743200"/>
            <a:ext cx="5029200" cy="457200"/>
          </a:xfrm>
          <a:prstGeom prst="rect">
            <a:avLst/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id-ID" altLang="id-ID" sz="1200" b="1" dirty="0">
              <a:solidFill>
                <a:srgbClr val="002060"/>
              </a:solidFill>
              <a:latin typeface="Arial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d-ID" altLang="id-ID" sz="1200" b="1" dirty="0">
                <a:latin typeface="Arial" charset="0"/>
              </a:rPr>
              <a:t>Perpres Nomor 43 Tahun 2014 Tentang Rencana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d-ID" altLang="id-ID" sz="1200" b="1" dirty="0">
                <a:latin typeface="Arial" charset="0"/>
              </a:rPr>
              <a:t>kerja pemerintahan Tahun 2015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id-ID" altLang="id-ID" sz="1200" dirty="0">
              <a:latin typeface="Arial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896070" y="3352800"/>
            <a:ext cx="5029200" cy="533400"/>
          </a:xfrm>
          <a:prstGeom prst="rect">
            <a:avLst/>
          </a:prstGeom>
          <a:solidFill>
            <a:schemeClr val="tx1">
              <a:lumMod val="7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id-ID" altLang="id-ID" sz="1200" b="1" dirty="0">
              <a:solidFill>
                <a:srgbClr val="002060"/>
              </a:solidFill>
              <a:latin typeface="Arial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d-ID" altLang="id-ID" sz="1200" b="1" dirty="0">
                <a:solidFill>
                  <a:srgbClr val="002060"/>
                </a:solidFill>
                <a:latin typeface="Arial" charset="0"/>
              </a:rPr>
              <a:t>Perpres Nomor 60 Tahun 2015 Tentang Rencana kerja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d-ID" altLang="id-ID" sz="1200" b="1" dirty="0">
                <a:solidFill>
                  <a:srgbClr val="002060"/>
                </a:solidFill>
                <a:latin typeface="Arial" charset="0"/>
              </a:rPr>
              <a:t>Pemerintahan Tahun 2016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id-ID" altLang="id-ID" sz="1200" dirty="0">
              <a:latin typeface="Arial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4896070" y="4038600"/>
            <a:ext cx="5029200" cy="457200"/>
          </a:xfrm>
          <a:prstGeom prst="rect">
            <a:avLst/>
          </a:prstGeom>
          <a:solidFill>
            <a:srgbClr val="5FB198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id-ID" altLang="id-ID" sz="1200" b="1" dirty="0">
              <a:solidFill>
                <a:srgbClr val="002060"/>
              </a:solidFill>
              <a:latin typeface="Arial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d-ID" altLang="id-ID" sz="1200" b="1" dirty="0">
                <a:latin typeface="Arial" charset="0"/>
              </a:rPr>
              <a:t>Permendagri Nomor 113 Tahun 2014 Tentang Pengelolaan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d-ID" altLang="id-ID" sz="1200" b="1" dirty="0">
                <a:latin typeface="Arial" charset="0"/>
              </a:rPr>
              <a:t>keuangan desa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id-ID" altLang="id-ID" sz="1200" b="1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4896070" y="4648200"/>
            <a:ext cx="5029200" cy="6096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id-ID" altLang="id-ID" sz="1200" b="1" dirty="0">
              <a:solidFill>
                <a:srgbClr val="002060"/>
              </a:solidFill>
              <a:latin typeface="Arial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d-ID" altLang="id-ID" sz="1200" b="1" dirty="0">
                <a:solidFill>
                  <a:srgbClr val="002060"/>
                </a:solidFill>
                <a:latin typeface="Arial" charset="0"/>
              </a:rPr>
              <a:t>SKB 3 Menteri : Kementerian Keuangan, Dalam Negeri dan Desa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d-ID" altLang="id-ID" sz="1200" b="1" dirty="0">
                <a:solidFill>
                  <a:srgbClr val="002060"/>
                </a:solidFill>
                <a:latin typeface="Arial" charset="0"/>
              </a:rPr>
              <a:t> peembangunan daerah tertinggal dan transmigrasi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id-ID" altLang="id-ID" sz="1200" dirty="0">
              <a:latin typeface="Arial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4896070" y="5410200"/>
            <a:ext cx="5029200" cy="533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id-ID" altLang="id-ID" sz="1200" b="1" dirty="0">
              <a:solidFill>
                <a:srgbClr val="002060"/>
              </a:solidFill>
              <a:latin typeface="Arial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s-ES" altLang="id-ID" sz="1200" b="1" dirty="0" err="1">
                <a:solidFill>
                  <a:srgbClr val="002060"/>
                </a:solidFill>
                <a:latin typeface="Arial" charset="0"/>
              </a:rPr>
              <a:t>Permenkeu</a:t>
            </a:r>
            <a:r>
              <a:rPr lang="es-ES" altLang="id-ID" sz="1200" b="1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s-ES" altLang="id-ID" sz="1200" b="1" dirty="0" err="1">
                <a:solidFill>
                  <a:srgbClr val="002060"/>
                </a:solidFill>
                <a:latin typeface="Arial" charset="0"/>
              </a:rPr>
              <a:t>Nomor</a:t>
            </a:r>
            <a:r>
              <a:rPr lang="es-ES" altLang="id-ID" sz="1200" b="1" dirty="0">
                <a:solidFill>
                  <a:srgbClr val="002060"/>
                </a:solidFill>
                <a:latin typeface="Arial" charset="0"/>
              </a:rPr>
              <a:t> 93 </a:t>
            </a:r>
            <a:r>
              <a:rPr lang="es-ES" altLang="id-ID" sz="1200" b="1" dirty="0" err="1">
                <a:solidFill>
                  <a:srgbClr val="002060"/>
                </a:solidFill>
                <a:latin typeface="Arial" charset="0"/>
              </a:rPr>
              <a:t>Tahun</a:t>
            </a:r>
            <a:r>
              <a:rPr lang="es-ES" altLang="id-ID" sz="1200" b="1" dirty="0">
                <a:solidFill>
                  <a:srgbClr val="002060"/>
                </a:solidFill>
                <a:latin typeface="Arial" charset="0"/>
              </a:rPr>
              <a:t> 2015 </a:t>
            </a:r>
            <a:r>
              <a:rPr lang="es-ES" altLang="id-ID" sz="1200" b="1" dirty="0" err="1">
                <a:solidFill>
                  <a:srgbClr val="002060"/>
                </a:solidFill>
                <a:latin typeface="Arial" charset="0"/>
              </a:rPr>
              <a:t>Tentang</a:t>
            </a:r>
            <a:r>
              <a:rPr lang="es-ES" altLang="id-ID" sz="1200" b="1" dirty="0">
                <a:solidFill>
                  <a:srgbClr val="002060"/>
                </a:solidFill>
                <a:latin typeface="Arial" charset="0"/>
              </a:rPr>
              <a:t> Tata cara </a:t>
            </a:r>
            <a:r>
              <a:rPr lang="es-ES" altLang="id-ID" sz="1200" b="1" dirty="0" err="1">
                <a:solidFill>
                  <a:srgbClr val="002060"/>
                </a:solidFill>
                <a:latin typeface="Arial" charset="0"/>
              </a:rPr>
              <a:t>pengalokasian</a:t>
            </a:r>
            <a:r>
              <a:rPr lang="es-ES" altLang="id-ID" sz="1200" b="1" dirty="0">
                <a:solidFill>
                  <a:srgbClr val="002060"/>
                </a:solidFill>
                <a:latin typeface="Arial" charset="0"/>
              </a:rPr>
              <a:t> </a:t>
            </a:r>
            <a:endParaRPr lang="id-ID" altLang="id-ID" sz="1200" b="1" dirty="0">
              <a:solidFill>
                <a:srgbClr val="002060"/>
              </a:solidFill>
              <a:latin typeface="Arial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s-ES" altLang="id-ID" sz="1200" b="1" dirty="0" err="1">
                <a:solidFill>
                  <a:srgbClr val="002060"/>
                </a:solidFill>
                <a:latin typeface="Arial" charset="0"/>
              </a:rPr>
              <a:t>penyaluran</a:t>
            </a:r>
            <a:r>
              <a:rPr lang="es-ES" altLang="id-ID" sz="1200" b="1" dirty="0">
                <a:solidFill>
                  <a:srgbClr val="002060"/>
                </a:solidFill>
                <a:latin typeface="Arial" charset="0"/>
              </a:rPr>
              <a:t> , </a:t>
            </a:r>
            <a:r>
              <a:rPr lang="es-ES" altLang="id-ID" sz="1200" b="1" dirty="0" err="1">
                <a:solidFill>
                  <a:srgbClr val="002060"/>
                </a:solidFill>
                <a:latin typeface="Arial" charset="0"/>
              </a:rPr>
              <a:t>penggunaan</a:t>
            </a:r>
            <a:r>
              <a:rPr lang="es-ES" altLang="id-ID" sz="1200" b="1" dirty="0">
                <a:solidFill>
                  <a:srgbClr val="002060"/>
                </a:solidFill>
                <a:latin typeface="Arial" charset="0"/>
              </a:rPr>
              <a:t>, </a:t>
            </a:r>
            <a:r>
              <a:rPr lang="es-ES" altLang="id-ID" sz="1200" b="1" dirty="0" err="1">
                <a:solidFill>
                  <a:srgbClr val="002060"/>
                </a:solidFill>
                <a:latin typeface="Arial" charset="0"/>
              </a:rPr>
              <a:t>pemantauan</a:t>
            </a:r>
            <a:r>
              <a:rPr lang="es-ES" altLang="id-ID" sz="1200" b="1" dirty="0">
                <a:solidFill>
                  <a:srgbClr val="002060"/>
                </a:solidFill>
                <a:latin typeface="Arial" charset="0"/>
              </a:rPr>
              <a:t> dan </a:t>
            </a:r>
            <a:r>
              <a:rPr lang="es-ES" altLang="id-ID" sz="1200" b="1" dirty="0" err="1">
                <a:solidFill>
                  <a:srgbClr val="002060"/>
                </a:solidFill>
                <a:latin typeface="Arial" charset="0"/>
              </a:rPr>
              <a:t>evaluasi</a:t>
            </a:r>
            <a:r>
              <a:rPr lang="es-ES" altLang="id-ID" sz="1200" b="1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s-ES" altLang="id-ID" sz="1200" b="1" dirty="0" err="1">
                <a:solidFill>
                  <a:srgbClr val="002060"/>
                </a:solidFill>
                <a:latin typeface="Arial" charset="0"/>
              </a:rPr>
              <a:t>dana</a:t>
            </a:r>
            <a:r>
              <a:rPr lang="es-ES" altLang="id-ID" sz="1200" b="1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s-ES" altLang="id-ID" sz="1200" b="1" dirty="0" err="1">
                <a:solidFill>
                  <a:srgbClr val="002060"/>
                </a:solidFill>
                <a:latin typeface="Arial" charset="0"/>
              </a:rPr>
              <a:t>desa</a:t>
            </a:r>
            <a:endParaRPr lang="es-ES" altLang="id-ID" sz="1200" b="1" dirty="0">
              <a:solidFill>
                <a:srgbClr val="002060"/>
              </a:solidFill>
              <a:latin typeface="Arial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id-ID" altLang="id-ID" sz="1200" dirty="0">
              <a:latin typeface="Arial" charset="0"/>
            </a:endParaRPr>
          </a:p>
        </p:txBody>
      </p:sp>
      <p:sp>
        <p:nvSpPr>
          <p:cNvPr id="17" name="Left Bracket 16"/>
          <p:cNvSpPr>
            <a:spLocks/>
          </p:cNvSpPr>
          <p:nvPr/>
        </p:nvSpPr>
        <p:spPr bwMode="auto">
          <a:xfrm flipH="1">
            <a:off x="4284359" y="1066800"/>
            <a:ext cx="46037" cy="5143500"/>
          </a:xfrm>
          <a:prstGeom prst="leftBracket">
            <a:avLst>
              <a:gd name="adj" fmla="val 8276"/>
            </a:avLst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id-ID" altLang="id-ID" sz="1800">
              <a:latin typeface="Arial" charset="0"/>
            </a:endParaRPr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4348907" y="1066800"/>
            <a:ext cx="503237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 bwMode="auto">
          <a:xfrm>
            <a:off x="4362670" y="6200775"/>
            <a:ext cx="503238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 bwMode="auto">
          <a:xfrm>
            <a:off x="3638239" y="3352800"/>
            <a:ext cx="630158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4896070" y="6096000"/>
            <a:ext cx="5029200" cy="533400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d-ID" altLang="id-ID" sz="1200" b="1" dirty="0">
                <a:solidFill>
                  <a:srgbClr val="002060"/>
                </a:solidFill>
                <a:latin typeface="Arial" charset="0"/>
              </a:rPr>
              <a:t>Permendes, Pembangunan Daerah Tertinggal dan Transmigrasi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d-ID" altLang="id-ID" sz="1200" b="1" dirty="0">
                <a:solidFill>
                  <a:srgbClr val="002060"/>
                </a:solidFill>
                <a:latin typeface="Arial" charset="0"/>
              </a:rPr>
              <a:t>Nomor : </a:t>
            </a:r>
            <a:r>
              <a:rPr lang="en-US" altLang="id-ID" sz="1200" b="1" dirty="0" smtClean="0">
                <a:solidFill>
                  <a:srgbClr val="002060"/>
                </a:solidFill>
                <a:latin typeface="Arial" charset="0"/>
              </a:rPr>
              <a:t>16</a:t>
            </a:r>
            <a:r>
              <a:rPr lang="id-ID" altLang="id-ID" sz="1200" b="1" dirty="0" smtClean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id-ID" altLang="id-ID" sz="1200" b="1" dirty="0">
                <a:solidFill>
                  <a:srgbClr val="002060"/>
                </a:solidFill>
                <a:latin typeface="Arial" charset="0"/>
              </a:rPr>
              <a:t>Tahun </a:t>
            </a:r>
            <a:r>
              <a:rPr lang="id-ID" altLang="id-ID" sz="1200" b="1" dirty="0" smtClean="0">
                <a:solidFill>
                  <a:srgbClr val="002060"/>
                </a:solidFill>
                <a:latin typeface="Arial" charset="0"/>
              </a:rPr>
              <a:t>201</a:t>
            </a:r>
            <a:r>
              <a:rPr lang="en-US" altLang="id-ID" sz="1200" b="1" dirty="0" smtClean="0">
                <a:solidFill>
                  <a:srgbClr val="002060"/>
                </a:solidFill>
                <a:latin typeface="Arial" charset="0"/>
              </a:rPr>
              <a:t>8</a:t>
            </a:r>
            <a:r>
              <a:rPr lang="id-ID" altLang="id-ID" sz="1200" b="1" dirty="0" smtClean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id-ID" altLang="id-ID" sz="1200" b="1" dirty="0">
                <a:solidFill>
                  <a:srgbClr val="002060"/>
                </a:solidFill>
                <a:latin typeface="Arial" charset="0"/>
              </a:rPr>
              <a:t>tentang </a:t>
            </a:r>
            <a:r>
              <a:rPr lang="id-ID" altLang="id-ID" sz="1200" b="1" dirty="0" smtClean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id-ID" altLang="id-ID" sz="1200" b="1" dirty="0">
                <a:solidFill>
                  <a:srgbClr val="002060"/>
                </a:solidFill>
                <a:latin typeface="Arial" charset="0"/>
              </a:rPr>
              <a:t>Prioritas Penggunaan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d-ID" altLang="id-ID" sz="1200" b="1" dirty="0">
                <a:solidFill>
                  <a:srgbClr val="002060"/>
                </a:solidFill>
                <a:latin typeface="Arial" charset="0"/>
              </a:rPr>
              <a:t>Dana Desa Tahun </a:t>
            </a:r>
            <a:r>
              <a:rPr lang="id-ID" altLang="id-ID" sz="1200" b="1" dirty="0" smtClean="0">
                <a:solidFill>
                  <a:srgbClr val="002060"/>
                </a:solidFill>
                <a:latin typeface="Arial" charset="0"/>
              </a:rPr>
              <a:t>201</a:t>
            </a:r>
            <a:r>
              <a:rPr lang="en-US" altLang="id-ID" sz="1200" b="1" dirty="0" smtClean="0">
                <a:solidFill>
                  <a:srgbClr val="002060"/>
                </a:solidFill>
                <a:latin typeface="Arial" charset="0"/>
              </a:rPr>
              <a:t>9</a:t>
            </a:r>
            <a:endParaRPr lang="id-ID" altLang="id-ID" sz="1200" b="1" dirty="0">
              <a:solidFill>
                <a:srgbClr val="002060"/>
              </a:solidFill>
              <a:latin typeface="Arial" charset="0"/>
            </a:endParaRPr>
          </a:p>
        </p:txBody>
      </p:sp>
      <p:pic>
        <p:nvPicPr>
          <p:cNvPr id="22" name="Picture 7" descr="http://3.bp.blogspot.com/-sqFxK5gHHXQ/V607EzR43BI/AAAAAAAAFT8/XHYMUOzsHXUnIgCAw2T6MRnZ_zrgBkSOACK4B/s1600/Kejaksaan%2BAgung%2BRI%2BVector%2Blogo%2BFull%2BColo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600" y="6357585"/>
            <a:ext cx="12192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1219200" y="6662385"/>
            <a:ext cx="10890251" cy="193675"/>
          </a:xfrm>
          <a:prstGeom prst="rect">
            <a:avLst/>
          </a:prstGeom>
          <a:solidFill>
            <a:srgbClr val="057921"/>
          </a:solidFill>
          <a:ln>
            <a:solidFill>
              <a:srgbClr val="1DD6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accent1">
                    <a:lumMod val="20000"/>
                    <a:lumOff val="80000"/>
                  </a:schemeClr>
                </a:solidFill>
                <a:latin typeface="Britannic Bold" pitchFamily="34" charset="0"/>
              </a:rPr>
              <a:t>KEJAKSAAN REPUBLIK INDONESIA</a:t>
            </a:r>
          </a:p>
        </p:txBody>
      </p:sp>
    </p:spTree>
    <p:extLst>
      <p:ext uri="{BB962C8B-B14F-4D97-AF65-F5344CB8AC3E}">
        <p14:creationId xmlns:p14="http://schemas.microsoft.com/office/powerpoint/2010/main" xmlns="" val="270798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1335317" y="1450530"/>
            <a:ext cx="3070378" cy="1399309"/>
          </a:xfrm>
          <a:prstGeom prst="rect">
            <a:avLst/>
          </a:prstGeom>
          <a:solidFill>
            <a:srgbClr val="FFD24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id-ID" sz="16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</a:rPr>
              <a:t>RPJM (Renc</a:t>
            </a:r>
            <a:r>
              <a:rPr kumimoji="0" lang="id-ID" sz="1600" b="1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</a:rPr>
              <a:t> Pemb Jangka</a:t>
            </a:r>
          </a:p>
          <a:p>
            <a:pPr marR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id-ID" sz="1600" b="1" baseline="0" dirty="0">
                <a:solidFill>
                  <a:srgbClr val="002060"/>
                </a:solidFill>
                <a:latin typeface="Arial" pitchFamily="34" charset="0"/>
              </a:rPr>
              <a:t>       Menengah)</a:t>
            </a:r>
            <a:r>
              <a:rPr lang="id-ID" sz="1600" b="1" dirty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kumimoji="0" lang="id-ID" sz="16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</a:rPr>
              <a:t>Desa.</a:t>
            </a:r>
          </a:p>
          <a:p>
            <a:pPr marR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id-ID" sz="1600" b="1" dirty="0">
                <a:solidFill>
                  <a:srgbClr val="002060"/>
                </a:solidFill>
                <a:latin typeface="Arial" pitchFamily="34" charset="0"/>
              </a:rPr>
              <a:t>2.    RKP (Renc Kerja Pem )</a:t>
            </a:r>
          </a:p>
          <a:p>
            <a:pPr marR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id-ID" sz="1600" b="1" dirty="0">
                <a:solidFill>
                  <a:srgbClr val="002060"/>
                </a:solidFill>
                <a:latin typeface="Arial" pitchFamily="34" charset="0"/>
              </a:rPr>
              <a:t>       Desa</a:t>
            </a:r>
            <a:endParaRPr kumimoji="0" lang="id-ID" sz="16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sp>
        <p:nvSpPr>
          <p:cNvPr id="11" name="Right Arrow 10"/>
          <p:cNvSpPr/>
          <p:nvPr/>
        </p:nvSpPr>
        <p:spPr bwMode="auto">
          <a:xfrm>
            <a:off x="4510923" y="1706840"/>
            <a:ext cx="304800" cy="4846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4917321" y="1450532"/>
            <a:ext cx="1981200" cy="1399308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16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</a:rPr>
              <a:t>Ditetapkan dalam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d-ID" sz="1600" b="1" dirty="0">
                <a:solidFill>
                  <a:srgbClr val="002060"/>
                </a:solidFill>
                <a:latin typeface="Arial" pitchFamily="34" charset="0"/>
              </a:rPr>
              <a:t>Peraturan  Desa</a:t>
            </a:r>
            <a:endParaRPr kumimoji="0" lang="id-ID" sz="16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sp>
        <p:nvSpPr>
          <p:cNvPr id="13" name="Right Arrow 12"/>
          <p:cNvSpPr/>
          <p:nvPr/>
        </p:nvSpPr>
        <p:spPr bwMode="auto">
          <a:xfrm>
            <a:off x="6974721" y="1706840"/>
            <a:ext cx="381000" cy="4846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7431921" y="1478240"/>
            <a:ext cx="2133600" cy="914400"/>
          </a:xfrm>
          <a:prstGeom prst="rect">
            <a:avLst/>
          </a:prstGeom>
          <a:solidFill>
            <a:srgbClr val="A4C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1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</a:rPr>
              <a:t>Dokumen </a:t>
            </a:r>
            <a:r>
              <a:rPr kumimoji="0" lang="id-ID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</a:rPr>
              <a:t>Perenca</a:t>
            </a:r>
            <a:r>
              <a:rPr lang="en-US" sz="1400" b="1" dirty="0" err="1" smtClean="0">
                <a:solidFill>
                  <a:srgbClr val="002060"/>
                </a:solidFill>
                <a:latin typeface="Arial" pitchFamily="34" charset="0"/>
              </a:rPr>
              <a:t>naan</a:t>
            </a:r>
            <a:endParaRPr kumimoji="0" lang="id-ID" sz="14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d-ID" sz="1400" b="1" dirty="0">
                <a:solidFill>
                  <a:srgbClr val="002060"/>
                </a:solidFill>
                <a:latin typeface="Arial" pitchFamily="34" charset="0"/>
              </a:rPr>
              <a:t> Desa</a:t>
            </a:r>
            <a:endParaRPr kumimoji="0" lang="id-ID" sz="14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sp>
        <p:nvSpPr>
          <p:cNvPr id="15" name="Down Arrow 14"/>
          <p:cNvSpPr/>
          <p:nvPr/>
        </p:nvSpPr>
        <p:spPr bwMode="auto">
          <a:xfrm>
            <a:off x="8242689" y="2468840"/>
            <a:ext cx="484632" cy="3810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7165221" y="2926040"/>
            <a:ext cx="2552700" cy="9906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16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</a:rPr>
              <a:t>Pedoman Penyusunan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d-ID" sz="1600" b="1">
                <a:solidFill>
                  <a:srgbClr val="002060"/>
                </a:solidFill>
                <a:latin typeface="Arial" pitchFamily="34" charset="0"/>
              </a:rPr>
              <a:t>Anggaran </a:t>
            </a:r>
            <a:r>
              <a:rPr lang="id-ID" sz="1600" b="1" smtClean="0">
                <a:solidFill>
                  <a:srgbClr val="002060"/>
                </a:solidFill>
                <a:latin typeface="Arial" pitchFamily="34" charset="0"/>
              </a:rPr>
              <a:t>Pendapatan</a:t>
            </a:r>
            <a:endParaRPr lang="id-ID" sz="1600" b="1" dirty="0">
              <a:solidFill>
                <a:srgbClr val="002060"/>
              </a:solidFill>
              <a:latin typeface="Arial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d-ID" sz="1600" b="1" dirty="0">
                <a:solidFill>
                  <a:srgbClr val="002060"/>
                </a:solidFill>
                <a:latin typeface="Arial" pitchFamily="34" charset="0"/>
              </a:rPr>
              <a:t>Dan Belanja Desa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d-ID" sz="1600" b="1" dirty="0">
                <a:solidFill>
                  <a:srgbClr val="002060"/>
                </a:solidFill>
                <a:latin typeface="Arial" pitchFamily="34" charset="0"/>
              </a:rPr>
              <a:t> (</a:t>
            </a:r>
            <a:r>
              <a:rPr lang="id-ID" sz="1600" b="1" dirty="0" smtClean="0">
                <a:solidFill>
                  <a:srgbClr val="002060"/>
                </a:solidFill>
                <a:latin typeface="Arial" pitchFamily="34" charset="0"/>
              </a:rPr>
              <a:t>APBDesa</a:t>
            </a:r>
            <a:r>
              <a:rPr lang="id-ID" sz="1600" b="1" dirty="0">
                <a:solidFill>
                  <a:srgbClr val="002060"/>
                </a:solidFill>
                <a:latin typeface="Arial" pitchFamily="34" charset="0"/>
              </a:rPr>
              <a:t>)</a:t>
            </a:r>
            <a:endParaRPr kumimoji="0" lang="id-ID" sz="16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769257" y="4350931"/>
            <a:ext cx="8643865" cy="1367698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d-ID" sz="1200" dirty="0"/>
          </a:p>
          <a:p>
            <a:pPr algn="ctr"/>
            <a:r>
              <a:rPr lang="id-ID" sz="1400" b="1" dirty="0">
                <a:latin typeface="Arial Black" pitchFamily="34" charset="0"/>
              </a:rPr>
              <a:t>Kegiatan  dibiayai Dana Desa  menjadi bagian dari  RPJM Desa, </a:t>
            </a:r>
            <a:endParaRPr lang="en-US" sz="1400" b="1" dirty="0" smtClean="0">
              <a:latin typeface="Arial Black" pitchFamily="34" charset="0"/>
            </a:endParaRPr>
          </a:p>
          <a:p>
            <a:pPr algn="ctr"/>
            <a:r>
              <a:rPr lang="id-ID" sz="1400" b="1" dirty="0" smtClean="0">
                <a:latin typeface="Arial Black" pitchFamily="34" charset="0"/>
              </a:rPr>
              <a:t>RKP </a:t>
            </a:r>
            <a:r>
              <a:rPr lang="id-ID" sz="1400" b="1" dirty="0">
                <a:latin typeface="Arial Black" pitchFamily="34" charset="0"/>
              </a:rPr>
              <a:t>Desa dan APB Desa</a:t>
            </a:r>
          </a:p>
          <a:p>
            <a:pPr algn="ctr"/>
            <a:r>
              <a:rPr kumimoji="0" lang="id-ID" sz="1400" b="1" i="0" u="none" strike="noStrike" cap="none" normalizeH="0" baseline="0" dirty="0">
                <a:ln>
                  <a:noFill/>
                </a:ln>
                <a:effectLst/>
                <a:latin typeface="Arial Black" pitchFamily="34" charset="0"/>
              </a:rPr>
              <a:t>Berupa </a:t>
            </a:r>
            <a:r>
              <a:rPr lang="id-ID" sz="1400" b="1" dirty="0">
                <a:latin typeface="Arial Black" pitchFamily="34" charset="0"/>
              </a:rPr>
              <a:t>prioritas bidang Pembangunan Desa dan Pemberdayaan Masyarakat </a:t>
            </a:r>
            <a:endParaRPr lang="en-US" sz="1400" b="1" dirty="0" smtClean="0">
              <a:latin typeface="Arial Black" pitchFamily="34" charset="0"/>
            </a:endParaRPr>
          </a:p>
          <a:p>
            <a:pPr algn="ctr"/>
            <a:r>
              <a:rPr lang="id-ID" sz="1400" b="1" dirty="0" smtClean="0">
                <a:latin typeface="Arial Black" pitchFamily="34" charset="0"/>
              </a:rPr>
              <a:t>Desa </a:t>
            </a:r>
            <a:r>
              <a:rPr lang="id-ID" sz="1400" b="1" dirty="0">
                <a:latin typeface="Arial Black" pitchFamily="34" charset="0"/>
              </a:rPr>
              <a:t>disepakati dan</a:t>
            </a:r>
          </a:p>
          <a:p>
            <a:pPr algn="ctr"/>
            <a:r>
              <a:rPr lang="id-ID" sz="1400" b="1" dirty="0">
                <a:latin typeface="Arial Black" pitchFamily="34" charset="0"/>
              </a:rPr>
              <a:t>diputuskan melalui Musyawarah Desa</a:t>
            </a:r>
            <a:endParaRPr kumimoji="0" lang="id-ID" sz="1400" b="1" i="0" u="none" strike="noStrike" cap="none" normalizeH="0" baseline="0" dirty="0">
              <a:ln>
                <a:noFill/>
              </a:ln>
              <a:effectLst/>
              <a:latin typeface="Arial Black" pitchFamily="34" charset="0"/>
            </a:endParaRPr>
          </a:p>
          <a:p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" name="Curved Left Arrow 17"/>
          <p:cNvSpPr/>
          <p:nvPr/>
        </p:nvSpPr>
        <p:spPr bwMode="auto">
          <a:xfrm rot="1242082">
            <a:off x="9713077" y="3425846"/>
            <a:ext cx="838200" cy="1850172"/>
          </a:xfrm>
          <a:prstGeom prst="curved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9" name="Picture 7" descr="http://3.bp.blogspot.com/-sqFxK5gHHXQ/V607EzR43BI/AAAAAAAAFT8/XHYMUOzsHXUnIgCAw2T6MRnZ_zrgBkSOACK4B/s1600/Kejaksaan%2BAgung%2BRI%2BVector%2Blogo%2BFull%2BColo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600" y="6248401"/>
            <a:ext cx="12192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1219200" y="6553201"/>
            <a:ext cx="10890251" cy="193675"/>
          </a:xfrm>
          <a:prstGeom prst="rect">
            <a:avLst/>
          </a:prstGeom>
          <a:solidFill>
            <a:srgbClr val="057921"/>
          </a:solidFill>
          <a:ln>
            <a:solidFill>
              <a:srgbClr val="1DD6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accent1">
                    <a:lumMod val="20000"/>
                    <a:lumOff val="80000"/>
                  </a:schemeClr>
                </a:solidFill>
                <a:latin typeface="Britannic Bold" pitchFamily="34" charset="0"/>
              </a:rPr>
              <a:t>KEJAKSAAN REPUBLIK INDONESIA</a:t>
            </a:r>
          </a:p>
        </p:txBody>
      </p:sp>
    </p:spTree>
    <p:extLst>
      <p:ext uri="{BB962C8B-B14F-4D97-AF65-F5344CB8AC3E}">
        <p14:creationId xmlns:p14="http://schemas.microsoft.com/office/powerpoint/2010/main" xmlns="" val="153999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Arrow 4"/>
          <p:cNvSpPr/>
          <p:nvPr/>
        </p:nvSpPr>
        <p:spPr>
          <a:xfrm>
            <a:off x="2947915" y="3360136"/>
            <a:ext cx="846161" cy="8359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3" name="Diagram 22"/>
          <p:cNvGraphicFramePr/>
          <p:nvPr>
            <p:extLst>
              <p:ext uri="{D42A27DB-BD31-4B8C-83A1-F6EECF244321}">
                <p14:modId xmlns:p14="http://schemas.microsoft.com/office/powerpoint/2010/main" xmlns="" val="1807430600"/>
              </p:ext>
            </p:extLst>
          </p:nvPr>
        </p:nvGraphicFramePr>
        <p:xfrm>
          <a:off x="3310738" y="682386"/>
          <a:ext cx="8458200" cy="5895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angle 7"/>
          <p:cNvSpPr/>
          <p:nvPr/>
        </p:nvSpPr>
        <p:spPr bwMode="auto">
          <a:xfrm>
            <a:off x="490918" y="3158903"/>
            <a:ext cx="2552531" cy="1187355"/>
          </a:xfrm>
          <a:prstGeom prst="rect">
            <a:avLst/>
          </a:prstGeom>
          <a:solidFill>
            <a:srgbClr val="FFD24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</a:rPr>
              <a:t>POTENSI </a:t>
            </a: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</a:rPr>
              <a:t>PENYELEWENGAN</a:t>
            </a: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0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</a:rPr>
              <a:t> DANA DESA</a:t>
            </a:r>
            <a:endParaRPr kumimoji="0" lang="id-ID" sz="2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116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1043</TotalTime>
  <Words>946</Words>
  <Application>Microsoft Office PowerPoint</Application>
  <PresentationFormat>Custom</PresentationFormat>
  <Paragraphs>259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Ion</vt:lpstr>
      <vt:lpstr>Slide 1</vt:lpstr>
      <vt:lpstr>DANA DESA TAHUN 2019 DIALOKASIKAN UNTUK 74.954 DESA DI SELURUH INDONESIA</vt:lpstr>
      <vt:lpstr>Slide 3</vt:lpstr>
      <vt:lpstr>NOTA KESEPAHAMAN DAN PERJANJIAN KERJA SAMA ANTARA KEJAKSAAN RI DENGAN KEMENDES PDTT RI TANGGAL 15 MARET 2018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eko</dc:creator>
  <cp:lastModifiedBy>user</cp:lastModifiedBy>
  <cp:revision>94</cp:revision>
  <cp:lastPrinted>2019-02-13T04:52:03Z</cp:lastPrinted>
  <dcterms:created xsi:type="dcterms:W3CDTF">2019-02-11T04:30:49Z</dcterms:created>
  <dcterms:modified xsi:type="dcterms:W3CDTF">2019-03-26T09:09:24Z</dcterms:modified>
</cp:coreProperties>
</file>